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60" r:id="rId7"/>
    <p:sldId id="261" r:id="rId8"/>
    <p:sldId id="262" r:id="rId9"/>
    <p:sldId id="264" r:id="rId10"/>
    <p:sldId id="267" r:id="rId11"/>
    <p:sldId id="263" r:id="rId12"/>
    <p:sldId id="268" r:id="rId13"/>
    <p:sldId id="269" r:id="rId14"/>
    <p:sldId id="266"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4A4E0-3EE4-4857-9D42-3DD4E403CC33}" v="4" dt="2021-09-30T09:43:01.783"/>
    <p1510:client id="{41983B0B-6013-42E5-A433-6E5D1C47255A}" v="189" dt="2021-09-30T08:08:40.246"/>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4AF0F67F-D3BF-464A-8CE9-37140A0B55C9}"/>
    <pc:docChg chg="undo custSel addSld modSld">
      <pc:chgData name="Pascalle Cup" userId="abbe84a0-611b-406e-b251-e8b4b71c069a" providerId="ADAL" clId="{4AF0F67F-D3BF-464A-8CE9-37140A0B55C9}" dt="2021-09-30T09:57:59.866" v="108" actId="6549"/>
      <pc:docMkLst>
        <pc:docMk/>
      </pc:docMkLst>
      <pc:sldChg chg="addSp modSp mod">
        <pc:chgData name="Pascalle Cup" userId="abbe84a0-611b-406e-b251-e8b4b71c069a" providerId="ADAL" clId="{4AF0F67F-D3BF-464A-8CE9-37140A0B55C9}" dt="2021-09-30T09:49:45.085" v="10" actId="6549"/>
        <pc:sldMkLst>
          <pc:docMk/>
          <pc:sldMk cId="2614209221" sldId="267"/>
        </pc:sldMkLst>
        <pc:spChg chg="add mod">
          <ac:chgData name="Pascalle Cup" userId="abbe84a0-611b-406e-b251-e8b4b71c069a" providerId="ADAL" clId="{4AF0F67F-D3BF-464A-8CE9-37140A0B55C9}" dt="2021-09-30T09:49:45.085" v="10" actId="6549"/>
          <ac:spMkLst>
            <pc:docMk/>
            <pc:sldMk cId="2614209221" sldId="267"/>
            <ac:spMk id="5" creationId="{D9191CB6-0529-4E44-91FE-DAE0D6463192}"/>
          </ac:spMkLst>
        </pc:spChg>
        <pc:spChg chg="add mod">
          <ac:chgData name="Pascalle Cup" userId="abbe84a0-611b-406e-b251-e8b4b71c069a" providerId="ADAL" clId="{4AF0F67F-D3BF-464A-8CE9-37140A0B55C9}" dt="2021-09-30T09:49:39.249" v="9" actId="1076"/>
          <ac:spMkLst>
            <pc:docMk/>
            <pc:sldMk cId="2614209221" sldId="267"/>
            <ac:spMk id="6" creationId="{07EA5212-92DC-497A-A7FC-57301CB275AB}"/>
          </ac:spMkLst>
        </pc:spChg>
      </pc:sldChg>
      <pc:sldChg chg="addSp modSp new mod">
        <pc:chgData name="Pascalle Cup" userId="abbe84a0-611b-406e-b251-e8b4b71c069a" providerId="ADAL" clId="{4AF0F67F-D3BF-464A-8CE9-37140A0B55C9}" dt="2021-09-30T09:57:59.866" v="108" actId="6549"/>
        <pc:sldMkLst>
          <pc:docMk/>
          <pc:sldMk cId="3819151781" sldId="268"/>
        </pc:sldMkLst>
        <pc:spChg chg="add mod">
          <ac:chgData name="Pascalle Cup" userId="abbe84a0-611b-406e-b251-e8b4b71c069a" providerId="ADAL" clId="{4AF0F67F-D3BF-464A-8CE9-37140A0B55C9}" dt="2021-09-30T09:57:59.866" v="108" actId="6549"/>
          <ac:spMkLst>
            <pc:docMk/>
            <pc:sldMk cId="3819151781" sldId="268"/>
            <ac:spMk id="3" creationId="{E6330F37-1A7A-4792-B6EA-68BD5212EFAC}"/>
          </ac:spMkLst>
        </pc:spChg>
      </pc:sldChg>
      <pc:sldChg chg="addSp delSp modSp new mod">
        <pc:chgData name="Pascalle Cup" userId="abbe84a0-611b-406e-b251-e8b4b71c069a" providerId="ADAL" clId="{4AF0F67F-D3BF-464A-8CE9-37140A0B55C9}" dt="2021-09-30T09:57:45.415" v="103" actId="6549"/>
        <pc:sldMkLst>
          <pc:docMk/>
          <pc:sldMk cId="2453898119" sldId="269"/>
        </pc:sldMkLst>
        <pc:spChg chg="add del mod">
          <ac:chgData name="Pascalle Cup" userId="abbe84a0-611b-406e-b251-e8b4b71c069a" providerId="ADAL" clId="{4AF0F67F-D3BF-464A-8CE9-37140A0B55C9}" dt="2021-09-30T09:57:07.312" v="89" actId="478"/>
          <ac:spMkLst>
            <pc:docMk/>
            <pc:sldMk cId="2453898119" sldId="269"/>
            <ac:spMk id="3" creationId="{A658C4E8-C52E-4464-A00E-461D88E9154F}"/>
          </ac:spMkLst>
        </pc:spChg>
        <pc:spChg chg="add mod">
          <ac:chgData name="Pascalle Cup" userId="abbe84a0-611b-406e-b251-e8b4b71c069a" providerId="ADAL" clId="{4AF0F67F-D3BF-464A-8CE9-37140A0B55C9}" dt="2021-09-30T09:57:45.415" v="103" actId="6549"/>
          <ac:spMkLst>
            <pc:docMk/>
            <pc:sldMk cId="2453898119" sldId="269"/>
            <ac:spMk id="5" creationId="{2E9A1828-AD98-493C-8057-180483233FB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591A0-60A4-4847-AF78-F5902E00DA5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837452B-0951-4A8E-A308-0F1DC67E45C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75F331-83B5-4EAC-B87D-4CC6AA48B29E}"/>
              </a:ext>
            </a:extLst>
          </p:cNvPr>
          <p:cNvSpPr>
            <a:spLocks noGrp="1"/>
          </p:cNvSpPr>
          <p:nvPr>
            <p:ph type="dt" sz="half" idx="10"/>
          </p:nvPr>
        </p:nvSpPr>
        <p:spPr/>
        <p:txBody>
          <a:bodyPr/>
          <a:lstStyle/>
          <a:p>
            <a:fld id="{B9E8D4D1-00C4-4E8E-99A5-8D1DF5379DBE}"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A7201D60-3EB0-4848-9483-BA0B7A382D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82EEA5-DFCC-4140-A4BA-7684F9CE9E0B}"/>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65407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C9D59A-D458-4DDF-94BA-24798633E07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415F9B-FAA3-4C44-A97A-1464DEF448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7FD2AF-8CB4-45F1-97D8-4297B01B38EC}"/>
              </a:ext>
            </a:extLst>
          </p:cNvPr>
          <p:cNvSpPr>
            <a:spLocks noGrp="1"/>
          </p:cNvSpPr>
          <p:nvPr>
            <p:ph type="dt" sz="half" idx="10"/>
          </p:nvPr>
        </p:nvSpPr>
        <p:spPr/>
        <p:txBody>
          <a:bodyPr/>
          <a:lstStyle/>
          <a:p>
            <a:fld id="{B9E8D4D1-00C4-4E8E-99A5-8D1DF5379DBE}"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CFFFB73D-C98E-4D31-8992-B05E3E6338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437391-13BE-45E9-AE69-B660F3A9681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47441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94600-9DAC-4D92-8597-8AB85823B8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7AAB87-9E9D-4848-B01F-B686DFFC7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A525AA0-CCF7-4BA9-BE63-E4E6D9DD0874}"/>
              </a:ext>
            </a:extLst>
          </p:cNvPr>
          <p:cNvSpPr>
            <a:spLocks noGrp="1"/>
          </p:cNvSpPr>
          <p:nvPr>
            <p:ph type="dt" sz="half" idx="10"/>
          </p:nvPr>
        </p:nvSpPr>
        <p:spPr/>
        <p:txBody>
          <a:bodyPr/>
          <a:lstStyle/>
          <a:p>
            <a:fld id="{B9E8D4D1-00C4-4E8E-99A5-8D1DF5379DBE}"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4C6792A8-FDDC-4370-9B77-0D977ABEC5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20C28A-39F5-413C-AEB2-CCA744B7439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53488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AB93F-D037-4CCB-8B21-F2F48F4AA7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F5F613-CCBA-40B2-B2E2-8537C79A806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9D08B1D-4D0F-4632-B2CC-189A95048E8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E51300-EA7D-4A03-B30C-EE3D97655BBF}"/>
              </a:ext>
            </a:extLst>
          </p:cNvPr>
          <p:cNvSpPr>
            <a:spLocks noGrp="1"/>
          </p:cNvSpPr>
          <p:nvPr>
            <p:ph type="dt" sz="half" idx="10"/>
          </p:nvPr>
        </p:nvSpPr>
        <p:spPr/>
        <p:txBody>
          <a:bodyPr/>
          <a:lstStyle/>
          <a:p>
            <a:fld id="{B9E8D4D1-00C4-4E8E-99A5-8D1DF5379DBE}" type="datetimeFigureOut">
              <a:rPr lang="nl-NL" smtClean="0"/>
              <a:t>30-9-2021</a:t>
            </a:fld>
            <a:endParaRPr lang="nl-NL"/>
          </a:p>
        </p:txBody>
      </p:sp>
      <p:sp>
        <p:nvSpPr>
          <p:cNvPr id="6" name="Tijdelijke aanduiding voor voettekst 5">
            <a:extLst>
              <a:ext uri="{FF2B5EF4-FFF2-40B4-BE49-F238E27FC236}">
                <a16:creationId xmlns:a16="http://schemas.microsoft.com/office/drawing/2014/main" id="{5D438FE8-C55B-4E7D-820A-04DB0D9FBF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3F88EC-826B-45A7-BCC1-8FF2569B35A8}"/>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83634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FDB4A-0726-418D-AC69-D0382940D3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C7A7694-8529-4E68-B4C2-04052E31F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56FB180-AFE4-4D00-A208-D87655B567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FB310F7-6ED9-4016-BDEF-02F3CDCF2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D454CAF-1BDC-49F9-9A71-37EC6D1120D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7CB9E7B-CA38-4CF5-B792-B9B9AD1D385B}"/>
              </a:ext>
            </a:extLst>
          </p:cNvPr>
          <p:cNvSpPr>
            <a:spLocks noGrp="1"/>
          </p:cNvSpPr>
          <p:nvPr>
            <p:ph type="dt" sz="half" idx="10"/>
          </p:nvPr>
        </p:nvSpPr>
        <p:spPr/>
        <p:txBody>
          <a:bodyPr/>
          <a:lstStyle/>
          <a:p>
            <a:fld id="{B9E8D4D1-00C4-4E8E-99A5-8D1DF5379DBE}" type="datetimeFigureOut">
              <a:rPr lang="nl-NL" smtClean="0"/>
              <a:t>30-9-2021</a:t>
            </a:fld>
            <a:endParaRPr lang="nl-NL"/>
          </a:p>
        </p:txBody>
      </p:sp>
      <p:sp>
        <p:nvSpPr>
          <p:cNvPr id="8" name="Tijdelijke aanduiding voor voettekst 7">
            <a:extLst>
              <a:ext uri="{FF2B5EF4-FFF2-40B4-BE49-F238E27FC236}">
                <a16:creationId xmlns:a16="http://schemas.microsoft.com/office/drawing/2014/main" id="{337B29A3-3C01-4965-B6F9-6264E15F601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B58FCE-5190-4C2C-8297-252D9C3D27C5}"/>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87680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7D59E-AD22-4185-BBE5-357BA5A1D77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07E239D-5E0C-449F-81DF-D7DBEFCB6E9B}"/>
              </a:ext>
            </a:extLst>
          </p:cNvPr>
          <p:cNvSpPr>
            <a:spLocks noGrp="1"/>
          </p:cNvSpPr>
          <p:nvPr>
            <p:ph type="dt" sz="half" idx="10"/>
          </p:nvPr>
        </p:nvSpPr>
        <p:spPr/>
        <p:txBody>
          <a:bodyPr/>
          <a:lstStyle/>
          <a:p>
            <a:fld id="{B9E8D4D1-00C4-4E8E-99A5-8D1DF5379DBE}" type="datetimeFigureOut">
              <a:rPr lang="nl-NL" smtClean="0"/>
              <a:t>30-9-2021</a:t>
            </a:fld>
            <a:endParaRPr lang="nl-NL"/>
          </a:p>
        </p:txBody>
      </p:sp>
      <p:sp>
        <p:nvSpPr>
          <p:cNvPr id="4" name="Tijdelijke aanduiding voor voettekst 3">
            <a:extLst>
              <a:ext uri="{FF2B5EF4-FFF2-40B4-BE49-F238E27FC236}">
                <a16:creationId xmlns:a16="http://schemas.microsoft.com/office/drawing/2014/main" id="{8899C400-FC30-49B8-BAD9-C9B20D88B6E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4C94181-7815-4425-9624-A810A606F7C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400100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418D205-BD52-4479-8D7B-5B94BF970562}"/>
              </a:ext>
            </a:extLst>
          </p:cNvPr>
          <p:cNvSpPr>
            <a:spLocks noGrp="1"/>
          </p:cNvSpPr>
          <p:nvPr>
            <p:ph type="dt" sz="half" idx="10"/>
          </p:nvPr>
        </p:nvSpPr>
        <p:spPr/>
        <p:txBody>
          <a:bodyPr/>
          <a:lstStyle/>
          <a:p>
            <a:fld id="{B9E8D4D1-00C4-4E8E-99A5-8D1DF5379DBE}" type="datetimeFigureOut">
              <a:rPr lang="nl-NL" smtClean="0"/>
              <a:t>30-9-2021</a:t>
            </a:fld>
            <a:endParaRPr lang="nl-NL"/>
          </a:p>
        </p:txBody>
      </p:sp>
      <p:sp>
        <p:nvSpPr>
          <p:cNvPr id="3" name="Tijdelijke aanduiding voor voettekst 2">
            <a:extLst>
              <a:ext uri="{FF2B5EF4-FFF2-40B4-BE49-F238E27FC236}">
                <a16:creationId xmlns:a16="http://schemas.microsoft.com/office/drawing/2014/main" id="{1BB03264-8772-4C87-9873-46A5C58D79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0D3F510-7A1C-4D3A-9ACC-357B3B4FB1A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3461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A6BB1-BA56-4F7E-B5AC-FFAD68F2AB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738D1A-8E36-4D4A-9AFD-A3796AEC9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4CD43AE-05A6-4D80-8524-F4B0D4692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F1BEB8-B227-4DC2-88BD-9C784972DD2E}"/>
              </a:ext>
            </a:extLst>
          </p:cNvPr>
          <p:cNvSpPr>
            <a:spLocks noGrp="1"/>
          </p:cNvSpPr>
          <p:nvPr>
            <p:ph type="dt" sz="half" idx="10"/>
          </p:nvPr>
        </p:nvSpPr>
        <p:spPr/>
        <p:txBody>
          <a:bodyPr/>
          <a:lstStyle/>
          <a:p>
            <a:fld id="{B9E8D4D1-00C4-4E8E-99A5-8D1DF5379DBE}" type="datetimeFigureOut">
              <a:rPr lang="nl-NL" smtClean="0"/>
              <a:t>30-9-2021</a:t>
            </a:fld>
            <a:endParaRPr lang="nl-NL"/>
          </a:p>
        </p:txBody>
      </p:sp>
      <p:sp>
        <p:nvSpPr>
          <p:cNvPr id="6" name="Tijdelijke aanduiding voor voettekst 5">
            <a:extLst>
              <a:ext uri="{FF2B5EF4-FFF2-40B4-BE49-F238E27FC236}">
                <a16:creationId xmlns:a16="http://schemas.microsoft.com/office/drawing/2014/main" id="{29CBC929-F245-4389-9B94-033123B2E6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B2DDE71-26EB-4B01-83B5-AD76F289666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77947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891FD-1294-4E40-A4FA-045E310423E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5C01C26-C661-4F67-B009-34A685856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63F6712-826C-49AC-9801-0CE31E43C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48CC51-7422-46FC-A8DC-0AE2255F3573}"/>
              </a:ext>
            </a:extLst>
          </p:cNvPr>
          <p:cNvSpPr>
            <a:spLocks noGrp="1"/>
          </p:cNvSpPr>
          <p:nvPr>
            <p:ph type="dt" sz="half" idx="10"/>
          </p:nvPr>
        </p:nvSpPr>
        <p:spPr/>
        <p:txBody>
          <a:bodyPr/>
          <a:lstStyle/>
          <a:p>
            <a:fld id="{B9E8D4D1-00C4-4E8E-99A5-8D1DF5379DBE}" type="datetimeFigureOut">
              <a:rPr lang="nl-NL" smtClean="0"/>
              <a:t>30-9-2021</a:t>
            </a:fld>
            <a:endParaRPr lang="nl-NL"/>
          </a:p>
        </p:txBody>
      </p:sp>
      <p:sp>
        <p:nvSpPr>
          <p:cNvPr id="6" name="Tijdelijke aanduiding voor voettekst 5">
            <a:extLst>
              <a:ext uri="{FF2B5EF4-FFF2-40B4-BE49-F238E27FC236}">
                <a16:creationId xmlns:a16="http://schemas.microsoft.com/office/drawing/2014/main" id="{7857513D-3F4D-4775-8EE5-7110300ECA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F1DF89-CDC4-4602-8256-373B2C0A3D22}"/>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5600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youtube.com/watch?v=LrKq13PhzB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movisie.nl/sites/movisie.nl/files/publication-attachment/Een%20bloeiende%20civil%20society%20%5BMOV-225890-0.3%5D.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Participatiesamenleving</a:t>
            </a:r>
            <a:endParaRPr lang="nl-NL" sz="4400" dirty="0">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504949" y="1396199"/>
            <a:ext cx="2596533" cy="21992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Burgerparticipatie </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Arbeidsparticipatie</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Bewonersparticipatie</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Burgerparticipatie</a:t>
            </a:r>
          </a:p>
          <a:p>
            <a:pPr>
              <a:buFont typeface="Wingdings" panose="05000000000000000000" pitchFamily="2" charset="2"/>
              <a:buChar char="ü"/>
            </a:pPr>
            <a:r>
              <a:rPr lang="nl-NL" sz="1800" dirty="0" err="1">
                <a:latin typeface="Arial" panose="020B0604020202020204" pitchFamily="34" charset="0"/>
                <a:cs typeface="Arial" panose="020B0604020202020204" pitchFamily="34" charset="0"/>
              </a:rPr>
              <a:t>Civil</a:t>
            </a:r>
            <a:r>
              <a:rPr lang="nl-NL" sz="1800" dirty="0">
                <a:latin typeface="Arial" panose="020B0604020202020204" pitchFamily="34" charset="0"/>
                <a:cs typeface="Arial" panose="020B0604020202020204" pitchFamily="34" charset="0"/>
              </a:rPr>
              <a:t> society</a:t>
            </a:r>
          </a:p>
          <a:p>
            <a:pPr marL="0" indent="0">
              <a:buNone/>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347312642"/>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75000"/>
                            </a:schemeClr>
                          </a:solidFill>
                        </a:rPr>
                        <a:t>Week 1</a:t>
                      </a:r>
                      <a:endParaRPr lang="nl-NL" sz="1200" b="1" kern="1200" dirty="0">
                        <a:solidFill>
                          <a:schemeClr val="bg1">
                            <a:lumMod val="7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tx1"/>
                          </a:solidFill>
                        </a:rPr>
                        <a:t>Week 5</a:t>
                      </a:r>
                      <a:endParaRPr lang="nl-NL" sz="1200" b="1" kern="1200" dirty="0">
                        <a:solidFill>
                          <a:schemeClr val="tx1"/>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68168" y="1376581"/>
            <a:ext cx="836782" cy="701959"/>
          </a:xfrm>
          <a:prstGeom prst="rect">
            <a:avLst/>
          </a:prstGeom>
        </p:spPr>
      </p:pic>
      <p:pic>
        <p:nvPicPr>
          <p:cNvPr id="2" name="Picture 2" descr="Participatiesamenleving: de opkomst en neergang van een begrip – UnieNZV">
            <a:extLst>
              <a:ext uri="{FF2B5EF4-FFF2-40B4-BE49-F238E27FC236}">
                <a16:creationId xmlns:a16="http://schemas.microsoft.com/office/drawing/2014/main" id="{C9BF901E-15C9-431B-A7F3-900B8E6D4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734" y="1690688"/>
            <a:ext cx="6835066" cy="391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4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2E9A1828-AD98-493C-8057-180483233FB0}"/>
              </a:ext>
            </a:extLst>
          </p:cNvPr>
          <p:cNvSpPr txBox="1"/>
          <p:nvPr/>
        </p:nvSpPr>
        <p:spPr>
          <a:xfrm>
            <a:off x="695324" y="1187440"/>
            <a:ext cx="9572625" cy="2246769"/>
          </a:xfrm>
          <a:prstGeom prst="rect">
            <a:avLst/>
          </a:prstGeom>
          <a:noFill/>
        </p:spPr>
        <p:txBody>
          <a:bodyPr wrap="square">
            <a:spAutoFit/>
          </a:bodyPr>
          <a:lstStyle/>
          <a:p>
            <a:r>
              <a:rPr lang="nl-NL" sz="2000" b="1" dirty="0">
                <a:solidFill>
                  <a:schemeClr val="accent6"/>
                </a:solidFill>
              </a:rPr>
              <a:t>5. Sociale cohesie kunt u alleen versterken als burgers zelf dingen gaan doen. </a:t>
            </a:r>
            <a:r>
              <a:rPr lang="nl-NL" sz="2000" dirty="0"/>
              <a:t>Hiervoor zult u soms burgers moeten stimuleren. U bereikt ze het beste via de bestaande spelers in de wijk. Denk aan het jongerenwerk, wijkopbouwwerk, stichting welzijn, stichting welzijn ouderen, (brede) scholen, een sportservicepunt, steunpunt vrijwilligerswerk, steunpunt mantelzorg en zorginstellingen. Ook via de kerken, wijk- en dorpsraden, hobbyverenigingen en sportclubs bereikt u mensen. Denk ook aan de winkels in de wijk, de bibliotheek en het gezondheidscentrum in de wijk.</a:t>
            </a:r>
          </a:p>
        </p:txBody>
      </p:sp>
    </p:spTree>
    <p:extLst>
      <p:ext uri="{BB962C8B-B14F-4D97-AF65-F5344CB8AC3E}">
        <p14:creationId xmlns:p14="http://schemas.microsoft.com/office/powerpoint/2010/main" val="2453898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7EA48-0AE5-4FDA-BA57-EE48A9D84AEA}"/>
              </a:ext>
            </a:extLst>
          </p:cNvPr>
          <p:cNvSpPr>
            <a:spLocks noGrp="1"/>
          </p:cNvSpPr>
          <p:nvPr>
            <p:ph type="title"/>
          </p:nvPr>
        </p:nvSpPr>
        <p:spPr/>
        <p:txBody>
          <a:bodyPr/>
          <a:lstStyle/>
          <a:p>
            <a:pPr algn="ctr"/>
            <a:r>
              <a:rPr lang="nl-NL" b="1" dirty="0"/>
              <a:t>Practicumtijd</a:t>
            </a:r>
          </a:p>
        </p:txBody>
      </p:sp>
    </p:spTree>
    <p:extLst>
      <p:ext uri="{BB962C8B-B14F-4D97-AF65-F5344CB8AC3E}">
        <p14:creationId xmlns:p14="http://schemas.microsoft.com/office/powerpoint/2010/main" val="1899329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D6521A-A3E5-446A-8907-37239EF1A13E}"/>
              </a:ext>
            </a:extLst>
          </p:cNvPr>
          <p:cNvSpPr>
            <a:spLocks noGrp="1"/>
          </p:cNvSpPr>
          <p:nvPr>
            <p:ph type="title"/>
          </p:nvPr>
        </p:nvSpPr>
        <p:spPr/>
        <p:txBody>
          <a:bodyPr/>
          <a:lstStyle/>
          <a:p>
            <a:pPr algn="ctr"/>
            <a:r>
              <a:rPr lang="nl-NL" b="1" dirty="0"/>
              <a:t>Wat houdt dat in participatiesamenleving?</a:t>
            </a:r>
          </a:p>
        </p:txBody>
      </p:sp>
      <p:sp>
        <p:nvSpPr>
          <p:cNvPr id="3" name="Tekstvak 2">
            <a:extLst>
              <a:ext uri="{FF2B5EF4-FFF2-40B4-BE49-F238E27FC236}">
                <a16:creationId xmlns:a16="http://schemas.microsoft.com/office/drawing/2014/main" id="{73BD912B-0E6A-4CE0-9513-728D1BEA82D6}"/>
              </a:ext>
            </a:extLst>
          </p:cNvPr>
          <p:cNvSpPr txBox="1"/>
          <p:nvPr/>
        </p:nvSpPr>
        <p:spPr>
          <a:xfrm>
            <a:off x="941033" y="1775534"/>
            <a:ext cx="10412767" cy="2308324"/>
          </a:xfrm>
          <a:prstGeom prst="rect">
            <a:avLst/>
          </a:prstGeom>
          <a:noFill/>
        </p:spPr>
        <p:txBody>
          <a:bodyPr wrap="square" rtlCol="0">
            <a:spAutoFit/>
          </a:bodyPr>
          <a:lstStyle/>
          <a:p>
            <a:endParaRPr lang="nl-NL" b="1" dirty="0"/>
          </a:p>
          <a:p>
            <a:r>
              <a:rPr lang="nl-NL" b="1" dirty="0"/>
              <a:t>Participatiesamenleving </a:t>
            </a:r>
            <a:r>
              <a:rPr lang="nl-NL" b="1" dirty="0">
                <a:sym typeface="Wingdings" panose="05000000000000000000" pitchFamily="2" charset="2"/>
              </a:rPr>
              <a:t> Wat houdt dat in?</a:t>
            </a:r>
            <a:endParaRPr lang="nl-NL" b="1" dirty="0"/>
          </a:p>
          <a:p>
            <a:r>
              <a:rPr lang="nl-NL" dirty="0"/>
              <a:t>Is een samenleving waarin iedereen die dat kan verantwoordelijkheid neemt voor zijn of haar eigen leven en omgeving, zonder hulp van de (landelijke) overheid.</a:t>
            </a:r>
          </a:p>
          <a:p>
            <a:endParaRPr lang="nl-NL" dirty="0"/>
          </a:p>
          <a:p>
            <a:pPr algn="ctr"/>
            <a:r>
              <a:rPr lang="nl-NL" dirty="0"/>
              <a:t>Wat kunnen voor- en of nadelen zijn van de participatiesamenleving?</a:t>
            </a:r>
          </a:p>
          <a:p>
            <a:pPr algn="ctr"/>
            <a:endParaRPr lang="nl-NL" dirty="0"/>
          </a:p>
          <a:p>
            <a:endParaRPr lang="nl-NL" dirty="0"/>
          </a:p>
        </p:txBody>
      </p:sp>
      <p:pic>
        <p:nvPicPr>
          <p:cNvPr id="2052" name="Picture 4" descr="Voor- en nadelen alcohol-druggebruik jongeren | Kickwise">
            <a:extLst>
              <a:ext uri="{FF2B5EF4-FFF2-40B4-BE49-F238E27FC236}">
                <a16:creationId xmlns:a16="http://schemas.microsoft.com/office/drawing/2014/main" id="{BFFAFB58-5F71-4E01-A220-679E191AE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151" y="3633664"/>
            <a:ext cx="7421732" cy="2859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6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36DED-604E-445E-943A-549704D08F74}"/>
              </a:ext>
            </a:extLst>
          </p:cNvPr>
          <p:cNvSpPr>
            <a:spLocks noGrp="1"/>
          </p:cNvSpPr>
          <p:nvPr>
            <p:ph type="title"/>
          </p:nvPr>
        </p:nvSpPr>
        <p:spPr>
          <a:xfrm>
            <a:off x="648930" y="967666"/>
            <a:ext cx="3505495" cy="1248410"/>
          </a:xfrm>
        </p:spPr>
        <p:txBody>
          <a:bodyPr vert="horz" lIns="91440" tIns="45720" rIns="91440" bIns="45720" rtlCol="0" anchor="ctr">
            <a:normAutofit fontScale="90000"/>
          </a:bodyPr>
          <a:lstStyle/>
          <a:p>
            <a:pPr algn="ctr"/>
            <a:r>
              <a:rPr lang="en-US" b="1" kern="1200" dirty="0" err="1">
                <a:solidFill>
                  <a:schemeClr val="tx1"/>
                </a:solidFill>
                <a:latin typeface="+mj-lt"/>
                <a:ea typeface="+mj-ea"/>
                <a:cs typeface="+mj-cs"/>
              </a:rPr>
              <a:t>Waar</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komt</a:t>
            </a:r>
            <a:r>
              <a:rPr lang="en-US" b="1" kern="1200" dirty="0">
                <a:solidFill>
                  <a:schemeClr val="tx1"/>
                </a:solidFill>
                <a:latin typeface="+mj-lt"/>
                <a:ea typeface="+mj-ea"/>
                <a:cs typeface="+mj-cs"/>
              </a:rPr>
              <a:t> het </a:t>
            </a:r>
            <a:r>
              <a:rPr lang="en-US" b="1" kern="1200" dirty="0" err="1">
                <a:solidFill>
                  <a:schemeClr val="tx1"/>
                </a:solidFill>
                <a:latin typeface="+mj-lt"/>
                <a:ea typeface="+mj-ea"/>
                <a:cs typeface="+mj-cs"/>
              </a:rPr>
              <a:t>vandaan</a:t>
            </a:r>
            <a:r>
              <a:rPr lang="en-US" b="1" kern="1200" dirty="0">
                <a:solidFill>
                  <a:schemeClr val="tx1"/>
                </a:solidFill>
                <a:latin typeface="+mj-lt"/>
                <a:ea typeface="+mj-ea"/>
                <a:cs typeface="+mj-cs"/>
              </a:rPr>
              <a:t>? </a:t>
            </a:r>
            <a:r>
              <a:rPr lang="nl-NL" sz="1800" dirty="0">
                <a:hlinkClick r:id="rId2"/>
              </a:rPr>
              <a:t>https://www.youtube.com/watch?v=LrKq13PhzBE</a:t>
            </a:r>
            <a:br>
              <a:rPr lang="nl-NL" sz="1800" dirty="0"/>
            </a:br>
            <a:br>
              <a:rPr lang="nl-NL" dirty="0"/>
            </a:br>
            <a:endParaRPr lang="en-US" b="1" kern="1200" dirty="0">
              <a:solidFill>
                <a:schemeClr val="tx1"/>
              </a:solidFill>
              <a:latin typeface="+mj-lt"/>
              <a:ea typeface="+mj-ea"/>
              <a:cs typeface="+mj-cs"/>
            </a:endParaRPr>
          </a:p>
        </p:txBody>
      </p:sp>
      <p:sp>
        <p:nvSpPr>
          <p:cNvPr id="3" name="Tekstvak 2">
            <a:extLst>
              <a:ext uri="{FF2B5EF4-FFF2-40B4-BE49-F238E27FC236}">
                <a16:creationId xmlns:a16="http://schemas.microsoft.com/office/drawing/2014/main" id="{27C1837A-B817-4243-839F-E579D6C2C027}"/>
              </a:ext>
            </a:extLst>
          </p:cNvPr>
          <p:cNvSpPr txBox="1"/>
          <p:nvPr/>
        </p:nvSpPr>
        <p:spPr>
          <a:xfrm>
            <a:off x="648931" y="2438400"/>
            <a:ext cx="3505494" cy="3785419"/>
          </a:xfrm>
          <a:prstGeom prst="rect">
            <a:avLst/>
          </a:prstGeom>
        </p:spPr>
        <p:txBody>
          <a:bodyPr vert="horz" lIns="91440" tIns="45720" rIns="91440" bIns="45720" rtlCol="0">
            <a:normAutofit/>
          </a:bodyPr>
          <a:lstStyle/>
          <a:p>
            <a:pPr>
              <a:lnSpc>
                <a:spcPct val="90000"/>
              </a:lnSpc>
              <a:spcAft>
                <a:spcPts val="600"/>
              </a:spcAft>
            </a:pPr>
            <a:r>
              <a:rPr lang="en-US" sz="2000" dirty="0" err="1"/>
              <a:t>Meerdere</a:t>
            </a:r>
            <a:r>
              <a:rPr lang="en-US" sz="2000" dirty="0"/>
              <a:t> </a:t>
            </a:r>
            <a:r>
              <a:rPr lang="en-US" sz="2000" dirty="0" err="1"/>
              <a:t>oorzaken</a:t>
            </a:r>
            <a:r>
              <a:rPr lang="en-US" sz="2000" dirty="0"/>
              <a:t> (2013):</a:t>
            </a:r>
          </a:p>
          <a:p>
            <a:pPr marL="342900" indent="-342900">
              <a:lnSpc>
                <a:spcPct val="90000"/>
              </a:lnSpc>
              <a:spcAft>
                <a:spcPts val="600"/>
              </a:spcAft>
              <a:buFontTx/>
              <a:buChar char="-"/>
            </a:pPr>
            <a:r>
              <a:rPr lang="en-US" sz="2000" dirty="0"/>
              <a:t>Als </a:t>
            </a:r>
            <a:r>
              <a:rPr lang="en-US" sz="2000" dirty="0" err="1"/>
              <a:t>antwoord</a:t>
            </a:r>
            <a:r>
              <a:rPr lang="en-US" sz="2000" dirty="0"/>
              <a:t> op de </a:t>
            </a:r>
            <a:r>
              <a:rPr lang="en-US" sz="2000" dirty="0" err="1"/>
              <a:t>vergrijzing</a:t>
            </a:r>
            <a:r>
              <a:rPr lang="en-US" sz="2000" dirty="0"/>
              <a:t>, </a:t>
            </a:r>
            <a:r>
              <a:rPr lang="en-US" sz="2000" dirty="0" err="1"/>
              <a:t>oftewel</a:t>
            </a:r>
            <a:r>
              <a:rPr lang="en-US" sz="2000" dirty="0"/>
              <a:t> de </a:t>
            </a:r>
            <a:r>
              <a:rPr lang="en-US" sz="2000" dirty="0" err="1"/>
              <a:t>verzorgingsstaat</a:t>
            </a:r>
            <a:r>
              <a:rPr lang="en-US" sz="2000" dirty="0"/>
              <a:t>.</a:t>
            </a:r>
          </a:p>
          <a:p>
            <a:pPr marL="342900" indent="-342900">
              <a:lnSpc>
                <a:spcPct val="90000"/>
              </a:lnSpc>
              <a:spcAft>
                <a:spcPts val="600"/>
              </a:spcAft>
              <a:buFontTx/>
              <a:buChar char="-"/>
            </a:pPr>
            <a:r>
              <a:rPr lang="en-US" sz="2000" dirty="0" err="1"/>
              <a:t>Betrekken</a:t>
            </a:r>
            <a:r>
              <a:rPr lang="en-US" sz="2000" dirty="0"/>
              <a:t> van </a:t>
            </a:r>
            <a:r>
              <a:rPr lang="en-US" sz="2000" dirty="0" err="1"/>
              <a:t>lageropgeleiden</a:t>
            </a:r>
            <a:r>
              <a:rPr lang="en-US" sz="2000" dirty="0"/>
              <a:t>, </a:t>
            </a:r>
            <a:r>
              <a:rPr lang="en-US" sz="2000" dirty="0" err="1"/>
              <a:t>autochtonen</a:t>
            </a:r>
            <a:r>
              <a:rPr lang="en-US" sz="2000" dirty="0"/>
              <a:t> </a:t>
            </a:r>
            <a:r>
              <a:rPr lang="en-US" sz="2000" dirty="0" err="1"/>
              <a:t>en</a:t>
            </a:r>
            <a:r>
              <a:rPr lang="en-US" sz="2000" dirty="0"/>
              <a:t> </a:t>
            </a:r>
            <a:r>
              <a:rPr lang="en-US" sz="2000" dirty="0" err="1"/>
              <a:t>migranten</a:t>
            </a:r>
            <a:r>
              <a:rPr lang="en-US" sz="2000" dirty="0"/>
              <a:t> </a:t>
            </a:r>
            <a:r>
              <a:rPr lang="en-US" sz="2000" dirty="0" err="1"/>
              <a:t>bij</a:t>
            </a:r>
            <a:r>
              <a:rPr lang="en-US" sz="2000" dirty="0"/>
              <a:t> de </a:t>
            </a:r>
            <a:r>
              <a:rPr lang="en-US" sz="2000" dirty="0" err="1"/>
              <a:t>Nederlandse</a:t>
            </a:r>
            <a:r>
              <a:rPr lang="en-US" sz="2000" dirty="0"/>
              <a:t> </a:t>
            </a:r>
            <a:r>
              <a:rPr lang="en-US" sz="2000" dirty="0" err="1"/>
              <a:t>samenleving</a:t>
            </a:r>
            <a:r>
              <a:rPr lang="en-US" sz="2000" dirty="0"/>
              <a:t>.</a:t>
            </a:r>
          </a:p>
          <a:p>
            <a:pPr marL="342900" indent="-342900">
              <a:lnSpc>
                <a:spcPct val="90000"/>
              </a:lnSpc>
              <a:spcAft>
                <a:spcPts val="600"/>
              </a:spcAft>
              <a:buFontTx/>
              <a:buChar char="-"/>
            </a:pPr>
            <a:r>
              <a:rPr lang="en-US" sz="2000" dirty="0" err="1"/>
              <a:t>En</a:t>
            </a:r>
            <a:r>
              <a:rPr lang="en-US" sz="2000" dirty="0"/>
              <a:t> in 2013 was de VVD </a:t>
            </a:r>
            <a:r>
              <a:rPr lang="en-US" sz="2000" dirty="0" err="1"/>
              <a:t>en</a:t>
            </a:r>
            <a:r>
              <a:rPr lang="en-US" sz="2000" dirty="0"/>
              <a:t> PVDA </a:t>
            </a:r>
            <a:r>
              <a:rPr lang="en-US" sz="2000" dirty="0" err="1"/>
              <a:t>aan</a:t>
            </a:r>
            <a:r>
              <a:rPr lang="en-US" sz="2000" dirty="0"/>
              <a:t> de </a:t>
            </a:r>
            <a:r>
              <a:rPr lang="en-US" sz="2000" dirty="0" err="1"/>
              <a:t>macht</a:t>
            </a:r>
            <a:r>
              <a:rPr lang="en-US" sz="2000" dirty="0"/>
              <a:t>. </a:t>
            </a:r>
            <a:r>
              <a:rPr lang="en-US" sz="2000" dirty="0" err="1"/>
              <a:t>Gericht</a:t>
            </a:r>
            <a:r>
              <a:rPr lang="en-US" sz="2000" dirty="0"/>
              <a:t> op </a:t>
            </a:r>
            <a:r>
              <a:rPr lang="en-US" sz="2000" dirty="0" err="1"/>
              <a:t>bezuinigen</a:t>
            </a:r>
            <a:r>
              <a:rPr lang="en-US" sz="2000" dirty="0"/>
              <a:t>.</a:t>
            </a: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Vergrijzing - Wikipedia">
            <a:extLst>
              <a:ext uri="{FF2B5EF4-FFF2-40B4-BE49-F238E27FC236}">
                <a16:creationId xmlns:a16="http://schemas.microsoft.com/office/drawing/2014/main" id="{3C11AF54-6406-4B0B-B720-A7210EC065B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5529325" y="807593"/>
            <a:ext cx="5772405" cy="523956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788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556DB-F14D-4E7D-BFB1-ECFBF3C52A11}"/>
              </a:ext>
            </a:extLst>
          </p:cNvPr>
          <p:cNvSpPr>
            <a:spLocks noGrp="1"/>
          </p:cNvSpPr>
          <p:nvPr>
            <p:ph type="title"/>
          </p:nvPr>
        </p:nvSpPr>
        <p:spPr>
          <a:xfrm>
            <a:off x="649224" y="629266"/>
            <a:ext cx="5102351" cy="1676603"/>
          </a:xfrm>
        </p:spPr>
        <p:txBody>
          <a:bodyPr vert="horz" lIns="91440" tIns="45720" rIns="91440" bIns="45720" rtlCol="0" anchor="ctr">
            <a:normAutofit/>
          </a:bodyPr>
          <a:lstStyle/>
          <a:p>
            <a:r>
              <a:rPr lang="en-US" sz="4100" b="1"/>
              <a:t>Ideale participatiesamenleving</a:t>
            </a:r>
          </a:p>
        </p:txBody>
      </p:sp>
      <p:sp>
        <p:nvSpPr>
          <p:cNvPr id="3" name="Tekstvak 2">
            <a:extLst>
              <a:ext uri="{FF2B5EF4-FFF2-40B4-BE49-F238E27FC236}">
                <a16:creationId xmlns:a16="http://schemas.microsoft.com/office/drawing/2014/main" id="{41D1D3A0-FE7D-4424-B39F-5FDDCAF8F5CE}"/>
              </a:ext>
            </a:extLst>
          </p:cNvPr>
          <p:cNvSpPr txBox="1"/>
          <p:nvPr/>
        </p:nvSpPr>
        <p:spPr>
          <a:xfrm>
            <a:off x="649224" y="2438400"/>
            <a:ext cx="5102351" cy="3785419"/>
          </a:xfrm>
          <a:prstGeom prst="rect">
            <a:avLst/>
          </a:prstGeom>
        </p:spPr>
        <p:txBody>
          <a:bodyPr vert="horz" lIns="91440" tIns="45720" rIns="91440" bIns="45720" rtlCol="0">
            <a:normAutofit/>
          </a:bodyPr>
          <a:lstStyle/>
          <a:p>
            <a:pPr>
              <a:lnSpc>
                <a:spcPct val="90000"/>
              </a:lnSpc>
              <a:spcAft>
                <a:spcPts val="600"/>
              </a:spcAft>
            </a:pPr>
            <a:r>
              <a:rPr lang="en-US" sz="2000" dirty="0"/>
              <a:t>Burgers </a:t>
            </a:r>
            <a:r>
              <a:rPr lang="en-US" sz="2000" dirty="0" err="1"/>
              <a:t>zijn</a:t>
            </a:r>
            <a:r>
              <a:rPr lang="en-US" sz="2000" dirty="0"/>
              <a:t> </a:t>
            </a:r>
            <a:r>
              <a:rPr lang="en-US" sz="2000" dirty="0" err="1"/>
              <a:t>actief</a:t>
            </a:r>
            <a:r>
              <a:rPr lang="en-US" sz="2000" dirty="0"/>
              <a:t>, </a:t>
            </a:r>
            <a:r>
              <a:rPr lang="en-US" sz="2000" dirty="0" err="1"/>
              <a:t>betrokken</a:t>
            </a:r>
            <a:r>
              <a:rPr lang="en-US" sz="2000" dirty="0"/>
              <a:t> </a:t>
            </a:r>
            <a:r>
              <a:rPr lang="en-US" sz="2000" dirty="0" err="1"/>
              <a:t>en</a:t>
            </a:r>
            <a:r>
              <a:rPr lang="en-US" sz="2000" dirty="0"/>
              <a:t> </a:t>
            </a:r>
            <a:r>
              <a:rPr lang="en-US" sz="2000" dirty="0" err="1"/>
              <a:t>verantwoordelijk</a:t>
            </a:r>
            <a:r>
              <a:rPr lang="en-US" sz="2000" dirty="0"/>
              <a:t> in de </a:t>
            </a:r>
            <a:r>
              <a:rPr lang="en-US" sz="2000" dirty="0" err="1"/>
              <a:t>maatschappij</a:t>
            </a:r>
            <a:endParaRPr lang="en-US" sz="2000" dirty="0"/>
          </a:p>
          <a:p>
            <a:pPr indent="-228600">
              <a:lnSpc>
                <a:spcPct val="90000"/>
              </a:lnSpc>
              <a:spcAft>
                <a:spcPts val="600"/>
              </a:spcAft>
              <a:buFont typeface="Arial" panose="020B0604020202020204" pitchFamily="34" charset="0"/>
              <a:buChar char="•"/>
            </a:pPr>
            <a:endParaRPr lang="en-US" sz="2000" dirty="0"/>
          </a:p>
          <a:p>
            <a:pPr algn="ctr">
              <a:lnSpc>
                <a:spcPct val="90000"/>
              </a:lnSpc>
              <a:spcAft>
                <a:spcPts val="600"/>
              </a:spcAft>
            </a:pPr>
            <a:r>
              <a:rPr lang="en-US" sz="2000" dirty="0" err="1"/>
              <a:t>Dit</a:t>
            </a:r>
            <a:r>
              <a:rPr lang="en-US" sz="2000" dirty="0"/>
              <a:t> </a:t>
            </a:r>
            <a:r>
              <a:rPr lang="en-US" sz="2000" dirty="0" err="1"/>
              <a:t>houdt</a:t>
            </a:r>
            <a:r>
              <a:rPr lang="en-US" sz="2000" dirty="0"/>
              <a:t> in:</a:t>
            </a:r>
          </a:p>
          <a:p>
            <a:pPr>
              <a:lnSpc>
                <a:spcPct val="90000"/>
              </a:lnSpc>
              <a:spcAft>
                <a:spcPts val="600"/>
              </a:spcAft>
            </a:pPr>
            <a:r>
              <a:rPr lang="en-US" sz="2000" dirty="0"/>
              <a:t>Burgers </a:t>
            </a:r>
            <a:r>
              <a:rPr lang="en-US" sz="2000" dirty="0" err="1"/>
              <a:t>geven</a:t>
            </a:r>
            <a:r>
              <a:rPr lang="en-US" sz="2000" dirty="0"/>
              <a:t> </a:t>
            </a:r>
            <a:r>
              <a:rPr lang="en-US" sz="2000" dirty="0" err="1"/>
              <a:t>niet</a:t>
            </a:r>
            <a:r>
              <a:rPr lang="en-US" sz="2000" dirty="0"/>
              <a:t> </a:t>
            </a:r>
            <a:r>
              <a:rPr lang="en-US" sz="2000" dirty="0" err="1"/>
              <a:t>alleen</a:t>
            </a:r>
            <a:r>
              <a:rPr lang="en-US" sz="2000" dirty="0"/>
              <a:t> </a:t>
            </a:r>
            <a:r>
              <a:rPr lang="en-US" sz="2000" dirty="0" err="1"/>
              <a:t>hulp</a:t>
            </a:r>
            <a:r>
              <a:rPr lang="en-US" sz="2000" dirty="0"/>
              <a:t> </a:t>
            </a:r>
            <a:r>
              <a:rPr lang="en-US" sz="2000" dirty="0" err="1"/>
              <a:t>aan</a:t>
            </a:r>
            <a:r>
              <a:rPr lang="en-US" sz="2000" dirty="0"/>
              <a:t> </a:t>
            </a:r>
            <a:r>
              <a:rPr lang="en-US" sz="2000" dirty="0" err="1"/>
              <a:t>naasten</a:t>
            </a:r>
            <a:r>
              <a:rPr lang="en-US" sz="2000" dirty="0"/>
              <a:t>, maar </a:t>
            </a:r>
            <a:r>
              <a:rPr lang="en-US" sz="2000" dirty="0" err="1"/>
              <a:t>willen</a:t>
            </a:r>
            <a:r>
              <a:rPr lang="en-US" sz="2000" dirty="0"/>
              <a:t> </a:t>
            </a:r>
            <a:r>
              <a:rPr lang="en-US" sz="2000" dirty="0" err="1"/>
              <a:t>ook</a:t>
            </a:r>
            <a:r>
              <a:rPr lang="en-US" sz="2000" dirty="0"/>
              <a:t> </a:t>
            </a:r>
            <a:r>
              <a:rPr lang="en-US" sz="2000" dirty="0" err="1"/>
              <a:t>samen</a:t>
            </a:r>
            <a:r>
              <a:rPr lang="en-US" sz="2000" dirty="0"/>
              <a:t> </a:t>
            </a:r>
            <a:r>
              <a:rPr lang="en-US" sz="2000" dirty="0" err="1"/>
              <a:t>werken</a:t>
            </a:r>
            <a:r>
              <a:rPr lang="en-US" sz="2000" dirty="0"/>
              <a:t> met </a:t>
            </a:r>
            <a:r>
              <a:rPr lang="en-US" sz="2000" dirty="0" err="1"/>
              <a:t>vreemden</a:t>
            </a:r>
            <a:r>
              <a:rPr lang="en-US" sz="2000" dirty="0"/>
              <a:t> in de </a:t>
            </a:r>
            <a:r>
              <a:rPr lang="en-US" sz="2000" dirty="0" err="1"/>
              <a:t>maatschappij</a:t>
            </a:r>
            <a:r>
              <a:rPr lang="en-US" sz="2000" dirty="0"/>
              <a:t>.</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Burgers </a:t>
            </a:r>
            <a:r>
              <a:rPr lang="en-US" sz="2000" dirty="0" err="1"/>
              <a:t>kijken</a:t>
            </a:r>
            <a:r>
              <a:rPr lang="en-US" sz="2000" dirty="0"/>
              <a:t> </a:t>
            </a:r>
            <a:r>
              <a:rPr lang="en-US" sz="2000" dirty="0" err="1"/>
              <a:t>niet</a:t>
            </a:r>
            <a:r>
              <a:rPr lang="en-US" sz="2000" dirty="0"/>
              <a:t> </a:t>
            </a:r>
            <a:r>
              <a:rPr lang="en-US" sz="2000" dirty="0" err="1"/>
              <a:t>naar</a:t>
            </a:r>
            <a:r>
              <a:rPr lang="en-US" sz="2000" dirty="0"/>
              <a:t> de </a:t>
            </a:r>
            <a:r>
              <a:rPr lang="en-US" sz="2000" dirty="0" err="1"/>
              <a:t>overheid</a:t>
            </a:r>
            <a:r>
              <a:rPr lang="en-US" sz="2000" dirty="0"/>
              <a:t> </a:t>
            </a:r>
            <a:r>
              <a:rPr lang="en-US" sz="2000" dirty="0" err="1"/>
              <a:t>voor</a:t>
            </a:r>
            <a:r>
              <a:rPr lang="en-US" sz="2000" dirty="0"/>
              <a:t> </a:t>
            </a:r>
            <a:r>
              <a:rPr lang="en-US" sz="2000" dirty="0" err="1"/>
              <a:t>hulp</a:t>
            </a:r>
            <a:r>
              <a:rPr lang="en-US" sz="2000" dirty="0"/>
              <a:t>, maar </a:t>
            </a:r>
            <a:r>
              <a:rPr lang="en-US" sz="2000" dirty="0" err="1"/>
              <a:t>naar</a:t>
            </a:r>
            <a:r>
              <a:rPr lang="en-US" sz="2000" dirty="0"/>
              <a:t> </a:t>
            </a:r>
            <a:r>
              <a:rPr lang="en-US" sz="2000" dirty="0" err="1"/>
              <a:t>elkaar</a:t>
            </a:r>
            <a:r>
              <a:rPr lang="en-US" sz="2000" dirty="0"/>
              <a:t>. De </a:t>
            </a:r>
            <a:r>
              <a:rPr lang="en-US" sz="2000" dirty="0" err="1"/>
              <a:t>overheid</a:t>
            </a:r>
            <a:r>
              <a:rPr lang="en-US" sz="2000" dirty="0"/>
              <a:t> is er om </a:t>
            </a:r>
            <a:r>
              <a:rPr lang="en-US" sz="2000" dirty="0" err="1"/>
              <a:t>te</a:t>
            </a:r>
            <a:r>
              <a:rPr lang="en-US" sz="2000" dirty="0"/>
              <a:t> </a:t>
            </a:r>
            <a:r>
              <a:rPr lang="en-US" sz="2000" dirty="0" err="1"/>
              <a:t>ondersteunen</a:t>
            </a:r>
            <a:r>
              <a:rPr lang="en-US" sz="2000" dirty="0"/>
              <a:t> </a:t>
            </a:r>
            <a:r>
              <a:rPr lang="en-US" sz="2000" dirty="0" err="1"/>
              <a:t>en</a:t>
            </a:r>
            <a:r>
              <a:rPr lang="en-US" sz="2000" dirty="0"/>
              <a:t> </a:t>
            </a:r>
            <a:r>
              <a:rPr lang="en-US" sz="2000" dirty="0" err="1"/>
              <a:t>niet</a:t>
            </a:r>
            <a:r>
              <a:rPr lang="en-US" sz="2000" dirty="0"/>
              <a:t> </a:t>
            </a:r>
            <a:r>
              <a:rPr lang="en-US" sz="2000" dirty="0" err="1"/>
              <a:t>te</a:t>
            </a:r>
            <a:r>
              <a:rPr lang="en-US" sz="2000" dirty="0"/>
              <a:t> </a:t>
            </a:r>
            <a:r>
              <a:rPr lang="en-US" sz="2000" dirty="0" err="1"/>
              <a:t>helpen</a:t>
            </a: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201" name="Rectangle 200">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527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e participatiesamenleving: Utopie of uitkomst?">
            <a:extLst>
              <a:ext uri="{FF2B5EF4-FFF2-40B4-BE49-F238E27FC236}">
                <a16:creationId xmlns:a16="http://schemas.microsoft.com/office/drawing/2014/main" id="{1B1584C0-E5F7-455C-9024-925BD2D6355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11909" y="694945"/>
            <a:ext cx="3100758" cy="2322576"/>
          </a:xfrm>
          <a:prstGeom prst="rect">
            <a:avLst/>
          </a:prstGeom>
          <a:noFill/>
          <a:extLst>
            <a:ext uri="{909E8E84-426E-40DD-AFC4-6F175D3DCCD1}">
              <a14:hiddenFill xmlns:a14="http://schemas.microsoft.com/office/drawing/2010/main">
                <a:solidFill>
                  <a:srgbClr val="FFFFFF"/>
                </a:solidFill>
              </a14:hiddenFill>
            </a:ext>
          </a:extLst>
        </p:spPr>
      </p:pic>
      <p:sp>
        <p:nvSpPr>
          <p:cNvPr id="205"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De voordelen van de participatiesamenleving | Movisie">
            <a:extLst>
              <a:ext uri="{FF2B5EF4-FFF2-40B4-BE49-F238E27FC236}">
                <a16:creationId xmlns:a16="http://schemas.microsoft.com/office/drawing/2014/main" id="{E088D9D6-2E40-4D4C-B879-307D2579EC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96765" y="3721608"/>
            <a:ext cx="3731045" cy="232257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204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63A52-B8D2-423B-90AC-CC9914B31053}"/>
              </a:ext>
            </a:extLst>
          </p:cNvPr>
          <p:cNvSpPr>
            <a:spLocks noGrp="1"/>
          </p:cNvSpPr>
          <p:nvPr>
            <p:ph type="title"/>
          </p:nvPr>
        </p:nvSpPr>
        <p:spPr>
          <a:xfrm>
            <a:off x="648929" y="629266"/>
            <a:ext cx="4944152" cy="1622321"/>
          </a:xfrm>
        </p:spPr>
        <p:txBody>
          <a:bodyPr vert="horz" lIns="91440" tIns="45720" rIns="91440" bIns="45720" rtlCol="0" anchor="ctr">
            <a:normAutofit/>
          </a:bodyPr>
          <a:lstStyle/>
          <a:p>
            <a:pPr algn="ctr"/>
            <a:r>
              <a:rPr lang="en-US" sz="3700" b="1" kern="1200" dirty="0" err="1">
                <a:solidFill>
                  <a:schemeClr val="tx1"/>
                </a:solidFill>
                <a:latin typeface="+mj-lt"/>
                <a:ea typeface="+mj-ea"/>
                <a:cs typeface="+mj-cs"/>
              </a:rPr>
              <a:t>Arbeidsparticipatie</a:t>
            </a:r>
            <a:r>
              <a:rPr lang="en-US" sz="3700" b="1" kern="1200" dirty="0">
                <a:solidFill>
                  <a:schemeClr val="tx1"/>
                </a:solidFill>
                <a:latin typeface="+mj-lt"/>
                <a:ea typeface="+mj-ea"/>
                <a:cs typeface="+mj-cs"/>
              </a:rPr>
              <a:t>, </a:t>
            </a:r>
            <a:r>
              <a:rPr lang="en-US" sz="3700" b="1" kern="1200" dirty="0" err="1">
                <a:solidFill>
                  <a:schemeClr val="tx1"/>
                </a:solidFill>
                <a:latin typeface="+mj-lt"/>
                <a:ea typeface="+mj-ea"/>
                <a:cs typeface="+mj-cs"/>
              </a:rPr>
              <a:t>bewonersparticipatie</a:t>
            </a:r>
            <a:r>
              <a:rPr lang="en-US" sz="3700" b="1" kern="1200" dirty="0">
                <a:solidFill>
                  <a:schemeClr val="tx1"/>
                </a:solidFill>
                <a:latin typeface="+mj-lt"/>
                <a:ea typeface="+mj-ea"/>
                <a:cs typeface="+mj-cs"/>
              </a:rPr>
              <a:t> </a:t>
            </a:r>
            <a:r>
              <a:rPr lang="en-US" sz="3700" b="1" kern="1200" dirty="0" err="1">
                <a:solidFill>
                  <a:schemeClr val="tx1"/>
                </a:solidFill>
                <a:latin typeface="+mj-lt"/>
                <a:ea typeface="+mj-ea"/>
                <a:cs typeface="+mj-cs"/>
              </a:rPr>
              <a:t>en</a:t>
            </a:r>
            <a:r>
              <a:rPr lang="en-US" sz="3700" b="1" kern="1200" dirty="0">
                <a:solidFill>
                  <a:schemeClr val="tx1"/>
                </a:solidFill>
                <a:latin typeface="+mj-lt"/>
                <a:ea typeface="+mj-ea"/>
                <a:cs typeface="+mj-cs"/>
              </a:rPr>
              <a:t> </a:t>
            </a:r>
            <a:r>
              <a:rPr lang="en-US" sz="3700" b="1" kern="1200" dirty="0" err="1">
                <a:solidFill>
                  <a:schemeClr val="tx1"/>
                </a:solidFill>
                <a:latin typeface="+mj-lt"/>
                <a:ea typeface="+mj-ea"/>
                <a:cs typeface="+mj-cs"/>
              </a:rPr>
              <a:t>burgerparticipatie</a:t>
            </a:r>
            <a:endParaRPr lang="en-US" sz="3700" b="1" kern="1200" dirty="0">
              <a:solidFill>
                <a:schemeClr val="tx1"/>
              </a:solidFill>
              <a:latin typeface="+mj-lt"/>
              <a:ea typeface="+mj-ea"/>
              <a:cs typeface="+mj-cs"/>
            </a:endParaRPr>
          </a:p>
        </p:txBody>
      </p:sp>
      <p:sp>
        <p:nvSpPr>
          <p:cNvPr id="3" name="Tekstvak 2">
            <a:extLst>
              <a:ext uri="{FF2B5EF4-FFF2-40B4-BE49-F238E27FC236}">
                <a16:creationId xmlns:a16="http://schemas.microsoft.com/office/drawing/2014/main" id="{6E771E9C-791E-471A-AE02-C2118EA51068}"/>
              </a:ext>
            </a:extLst>
          </p:cNvPr>
          <p:cNvSpPr txBox="1"/>
          <p:nvPr/>
        </p:nvSpPr>
        <p:spPr>
          <a:xfrm>
            <a:off x="648930" y="2438400"/>
            <a:ext cx="4944151" cy="4072759"/>
          </a:xfrm>
          <a:prstGeom prst="rect">
            <a:avLst/>
          </a:prstGeom>
        </p:spPr>
        <p:txBody>
          <a:bodyPr vert="horz" lIns="91440" tIns="45720" rIns="91440" bIns="45720" rtlCol="0">
            <a:normAutofit fontScale="92500" lnSpcReduction="10000"/>
          </a:bodyPr>
          <a:lstStyle/>
          <a:p>
            <a:pPr algn="ctr">
              <a:lnSpc>
                <a:spcPct val="90000"/>
              </a:lnSpc>
              <a:spcAft>
                <a:spcPts val="600"/>
              </a:spcAft>
            </a:pPr>
            <a:r>
              <a:rPr lang="en-US" sz="1900" dirty="0" err="1"/>
              <a:t>Verdelen</a:t>
            </a:r>
            <a:r>
              <a:rPr lang="en-US" sz="1900" dirty="0"/>
              <a:t> in 3 </a:t>
            </a:r>
            <a:r>
              <a:rPr lang="en-US" sz="1900" dirty="0" err="1"/>
              <a:t>groepen</a:t>
            </a:r>
            <a:r>
              <a:rPr lang="en-US" sz="1900" dirty="0"/>
              <a:t>.</a:t>
            </a:r>
          </a:p>
          <a:p>
            <a:pPr algn="ctr">
              <a:lnSpc>
                <a:spcPct val="90000"/>
              </a:lnSpc>
              <a:spcAft>
                <a:spcPts val="600"/>
              </a:spcAft>
            </a:pPr>
            <a:r>
              <a:rPr lang="en-US" sz="1900" dirty="0" err="1"/>
              <a:t>Jullie</a:t>
            </a:r>
            <a:r>
              <a:rPr lang="en-US" sz="1900" dirty="0"/>
              <a:t> </a:t>
            </a:r>
            <a:r>
              <a:rPr lang="en-US" sz="1900" dirty="0" err="1"/>
              <a:t>gaan</a:t>
            </a:r>
            <a:r>
              <a:rPr lang="en-US" sz="1900" dirty="0"/>
              <a:t> </a:t>
            </a:r>
            <a:r>
              <a:rPr lang="en-US" sz="1900" dirty="0" err="1"/>
              <a:t>onderzoek</a:t>
            </a:r>
            <a:r>
              <a:rPr lang="en-US" sz="1900" dirty="0"/>
              <a:t> </a:t>
            </a:r>
            <a:r>
              <a:rPr lang="en-US" sz="1900" dirty="0" err="1"/>
              <a:t>doen</a:t>
            </a:r>
            <a:r>
              <a:rPr lang="en-US" sz="1900" dirty="0"/>
              <a:t> </a:t>
            </a:r>
            <a:r>
              <a:rPr lang="en-US" sz="1900" dirty="0" err="1"/>
              <a:t>naar</a:t>
            </a:r>
            <a:r>
              <a:rPr lang="en-US" sz="1900" dirty="0"/>
              <a:t> </a:t>
            </a:r>
            <a:r>
              <a:rPr lang="en-US" sz="1900" dirty="0" err="1"/>
              <a:t>één</a:t>
            </a:r>
            <a:r>
              <a:rPr lang="en-US" sz="1900" dirty="0"/>
              <a:t> van de </a:t>
            </a:r>
            <a:r>
              <a:rPr lang="en-US" sz="1900" dirty="0" err="1"/>
              <a:t>drie</a:t>
            </a:r>
            <a:r>
              <a:rPr lang="en-US" sz="1900" dirty="0"/>
              <a:t> </a:t>
            </a:r>
            <a:r>
              <a:rPr lang="en-US" sz="1900" dirty="0" err="1"/>
              <a:t>vormen</a:t>
            </a:r>
            <a:r>
              <a:rPr lang="en-US" sz="1900" dirty="0"/>
              <a:t> van </a:t>
            </a:r>
            <a:r>
              <a:rPr lang="en-US" sz="1900" dirty="0" err="1"/>
              <a:t>participatie</a:t>
            </a:r>
            <a:r>
              <a:rPr lang="en-US" sz="1900" dirty="0"/>
              <a:t>!</a:t>
            </a:r>
          </a:p>
          <a:p>
            <a:pPr algn="ctr">
              <a:lnSpc>
                <a:spcPct val="90000"/>
              </a:lnSpc>
              <a:spcAft>
                <a:spcPts val="600"/>
              </a:spcAft>
            </a:pPr>
            <a:r>
              <a:rPr lang="en-US" sz="1900" dirty="0"/>
              <a:t>Hoe?</a:t>
            </a:r>
          </a:p>
          <a:p>
            <a:pPr indent="-228600">
              <a:lnSpc>
                <a:spcPct val="90000"/>
              </a:lnSpc>
              <a:spcAft>
                <a:spcPts val="600"/>
              </a:spcAft>
              <a:buFont typeface="Arial" panose="020B0604020202020204" pitchFamily="34" charset="0"/>
              <a:buChar char="•"/>
            </a:pPr>
            <a:endParaRPr lang="en-US" sz="1900" dirty="0"/>
          </a:p>
          <a:p>
            <a:pPr marL="285750" indent="-228600">
              <a:lnSpc>
                <a:spcPct val="90000"/>
              </a:lnSpc>
              <a:spcAft>
                <a:spcPts val="600"/>
              </a:spcAft>
              <a:buFont typeface="Arial" panose="020B0604020202020204" pitchFamily="34" charset="0"/>
              <a:buChar char="•"/>
            </a:pPr>
            <a:r>
              <a:rPr lang="en-US" sz="1900" dirty="0"/>
              <a:t>Leg </a:t>
            </a:r>
            <a:r>
              <a:rPr lang="en-US" sz="1900" dirty="0" err="1"/>
              <a:t>uit</a:t>
            </a:r>
            <a:r>
              <a:rPr lang="en-US" sz="1900" dirty="0"/>
              <a:t> wat de </a:t>
            </a:r>
            <a:r>
              <a:rPr lang="en-US" sz="1900" dirty="0" err="1"/>
              <a:t>vorm</a:t>
            </a:r>
            <a:r>
              <a:rPr lang="en-US" sz="1900" dirty="0"/>
              <a:t> van </a:t>
            </a:r>
            <a:r>
              <a:rPr lang="en-US" sz="1900" dirty="0" err="1"/>
              <a:t>participatie</a:t>
            </a:r>
            <a:r>
              <a:rPr lang="en-US" sz="1900" dirty="0"/>
              <a:t> </a:t>
            </a:r>
            <a:r>
              <a:rPr lang="en-US" sz="1900" dirty="0" err="1"/>
              <a:t>inhoudt</a:t>
            </a:r>
            <a:r>
              <a:rPr lang="en-US" sz="1900" dirty="0"/>
              <a:t>.</a:t>
            </a:r>
          </a:p>
          <a:p>
            <a:pPr marL="285750" indent="-228600">
              <a:lnSpc>
                <a:spcPct val="90000"/>
              </a:lnSpc>
              <a:spcAft>
                <a:spcPts val="600"/>
              </a:spcAft>
              <a:buFont typeface="Arial" panose="020B0604020202020204" pitchFamily="34" charset="0"/>
              <a:buChar char="•"/>
            </a:pPr>
            <a:r>
              <a:rPr lang="en-US" sz="1900" dirty="0"/>
              <a:t>Hoe </a:t>
            </a:r>
            <a:r>
              <a:rPr lang="en-US" sz="1900" dirty="0" err="1"/>
              <a:t>ontwikkeld</a:t>
            </a:r>
            <a:r>
              <a:rPr lang="en-US" sz="1900" dirty="0"/>
              <a:t> de </a:t>
            </a:r>
            <a:r>
              <a:rPr lang="en-US" sz="1900" dirty="0" err="1"/>
              <a:t>vorm</a:t>
            </a:r>
            <a:r>
              <a:rPr lang="en-US" sz="1900" dirty="0"/>
              <a:t> van </a:t>
            </a:r>
            <a:r>
              <a:rPr lang="en-US" sz="1900" dirty="0" err="1"/>
              <a:t>participatie</a:t>
            </a:r>
            <a:r>
              <a:rPr lang="en-US" sz="1900" dirty="0"/>
              <a:t> </a:t>
            </a:r>
            <a:r>
              <a:rPr lang="en-US" sz="1900" dirty="0" err="1"/>
              <a:t>zich</a:t>
            </a:r>
            <a:r>
              <a:rPr lang="en-US" sz="1900" dirty="0"/>
              <a:t> door de </a:t>
            </a:r>
            <a:r>
              <a:rPr lang="en-US" sz="1900" dirty="0" err="1"/>
              <a:t>jaren</a:t>
            </a:r>
            <a:r>
              <a:rPr lang="en-US" sz="1900" dirty="0"/>
              <a:t> </a:t>
            </a:r>
            <a:r>
              <a:rPr lang="en-US" sz="1900" dirty="0" err="1"/>
              <a:t>heen</a:t>
            </a:r>
            <a:r>
              <a:rPr lang="en-US" sz="1900" dirty="0"/>
              <a:t>?</a:t>
            </a:r>
          </a:p>
          <a:p>
            <a:pPr marL="285750" indent="-228600">
              <a:lnSpc>
                <a:spcPct val="90000"/>
              </a:lnSpc>
              <a:spcAft>
                <a:spcPts val="600"/>
              </a:spcAft>
              <a:buFont typeface="Arial" panose="020B0604020202020204" pitchFamily="34" charset="0"/>
              <a:buChar char="•"/>
            </a:pPr>
            <a:r>
              <a:rPr lang="en-US" sz="1900" dirty="0" err="1"/>
              <a:t>Kom</a:t>
            </a:r>
            <a:r>
              <a:rPr lang="en-US" sz="1900" dirty="0"/>
              <a:t> met </a:t>
            </a:r>
            <a:r>
              <a:rPr lang="en-US" sz="1900" dirty="0" err="1"/>
              <a:t>voorbeelden</a:t>
            </a:r>
            <a:r>
              <a:rPr lang="en-US" sz="1900" dirty="0"/>
              <a:t> m.b.t. de </a:t>
            </a:r>
            <a:r>
              <a:rPr lang="en-US" sz="1900" dirty="0" err="1"/>
              <a:t>vorm</a:t>
            </a:r>
            <a:r>
              <a:rPr lang="en-US" sz="1900" dirty="0"/>
              <a:t> van </a:t>
            </a:r>
            <a:r>
              <a:rPr lang="en-US" sz="1900" dirty="0" err="1"/>
              <a:t>participatie</a:t>
            </a:r>
            <a:r>
              <a:rPr lang="en-US" sz="1900" dirty="0"/>
              <a:t>. (het </a:t>
            </a:r>
            <a:r>
              <a:rPr lang="en-US" sz="1900" dirty="0" err="1"/>
              <a:t>liefst</a:t>
            </a:r>
            <a:r>
              <a:rPr lang="en-US" sz="1900" dirty="0"/>
              <a:t> </a:t>
            </a:r>
            <a:r>
              <a:rPr lang="en-US" sz="1900" dirty="0" err="1"/>
              <a:t>afbeeldingen</a:t>
            </a:r>
            <a:r>
              <a:rPr lang="en-US" sz="1900" dirty="0"/>
              <a:t>)</a:t>
            </a:r>
          </a:p>
          <a:p>
            <a:pPr marL="285750" indent="-228600">
              <a:lnSpc>
                <a:spcPct val="90000"/>
              </a:lnSpc>
              <a:spcAft>
                <a:spcPts val="600"/>
              </a:spcAft>
              <a:buFont typeface="Arial" panose="020B0604020202020204" pitchFamily="34" charset="0"/>
              <a:buChar char="•"/>
            </a:pPr>
            <a:r>
              <a:rPr lang="en-US" sz="1900" dirty="0" err="1"/>
              <a:t>Noem</a:t>
            </a:r>
            <a:r>
              <a:rPr lang="en-US" sz="1900" dirty="0"/>
              <a:t> de </a:t>
            </a:r>
            <a:r>
              <a:rPr lang="en-US" sz="1900" dirty="0" err="1"/>
              <a:t>voor</a:t>
            </a:r>
            <a:r>
              <a:rPr lang="en-US" sz="1900" dirty="0"/>
              <a:t>- </a:t>
            </a:r>
            <a:r>
              <a:rPr lang="en-US" sz="1900" dirty="0" err="1"/>
              <a:t>en</a:t>
            </a:r>
            <a:r>
              <a:rPr lang="en-US" sz="1900" dirty="0"/>
              <a:t> </a:t>
            </a:r>
            <a:r>
              <a:rPr lang="en-US" sz="1900" dirty="0" err="1"/>
              <a:t>nadelen</a:t>
            </a:r>
            <a:r>
              <a:rPr lang="en-US" sz="1900" dirty="0"/>
              <a:t> van de </a:t>
            </a:r>
            <a:r>
              <a:rPr lang="en-US" sz="1900" dirty="0" err="1"/>
              <a:t>vorm</a:t>
            </a:r>
            <a:r>
              <a:rPr lang="en-US" sz="1900" dirty="0"/>
              <a:t> van </a:t>
            </a:r>
            <a:r>
              <a:rPr lang="en-US" sz="1900" dirty="0" err="1"/>
              <a:t>participatie</a:t>
            </a:r>
            <a:r>
              <a:rPr lang="en-US" sz="1900" dirty="0"/>
              <a:t>.</a:t>
            </a:r>
          </a:p>
          <a:p>
            <a:pPr marL="285750" indent="-228600">
              <a:lnSpc>
                <a:spcPct val="90000"/>
              </a:lnSpc>
              <a:spcAft>
                <a:spcPts val="600"/>
              </a:spcAft>
              <a:buFont typeface="Arial" panose="020B0604020202020204" pitchFamily="34" charset="0"/>
              <a:buChar char="•"/>
            </a:pPr>
            <a:r>
              <a:rPr lang="en-US" sz="1900" dirty="0"/>
              <a:t>Hoe </a:t>
            </a:r>
            <a:r>
              <a:rPr lang="en-US" sz="1900" dirty="0" err="1"/>
              <a:t>zouden</a:t>
            </a:r>
            <a:r>
              <a:rPr lang="en-US" sz="1900" dirty="0"/>
              <a:t> </a:t>
            </a:r>
            <a:r>
              <a:rPr lang="en-US" sz="1900" dirty="0" err="1"/>
              <a:t>jullie</a:t>
            </a:r>
            <a:r>
              <a:rPr lang="en-US" sz="1900" dirty="0"/>
              <a:t> </a:t>
            </a:r>
            <a:r>
              <a:rPr lang="en-US" sz="1900" dirty="0" err="1"/>
              <a:t>als</a:t>
            </a:r>
            <a:r>
              <a:rPr lang="en-US" sz="1900" dirty="0"/>
              <a:t> </a:t>
            </a:r>
            <a:r>
              <a:rPr lang="en-US" sz="1900" dirty="0" err="1"/>
              <a:t>groep</a:t>
            </a:r>
            <a:r>
              <a:rPr lang="en-US" sz="1900" dirty="0"/>
              <a:t> de </a:t>
            </a:r>
            <a:r>
              <a:rPr lang="en-US" sz="1900" dirty="0" err="1"/>
              <a:t>vorm</a:t>
            </a:r>
            <a:r>
              <a:rPr lang="en-US" sz="1900" dirty="0"/>
              <a:t> van </a:t>
            </a:r>
            <a:r>
              <a:rPr lang="en-US" sz="1900" dirty="0" err="1"/>
              <a:t>participatie</a:t>
            </a:r>
            <a:r>
              <a:rPr lang="en-US" sz="1900" dirty="0"/>
              <a:t> </a:t>
            </a:r>
            <a:r>
              <a:rPr lang="en-US" sz="1900" dirty="0" err="1"/>
              <a:t>promoten</a:t>
            </a:r>
            <a:r>
              <a:rPr lang="en-US" sz="1900" dirty="0"/>
              <a:t> in </a:t>
            </a:r>
            <a:r>
              <a:rPr lang="en-US" sz="1900" dirty="0" err="1"/>
              <a:t>jullie</a:t>
            </a:r>
            <a:r>
              <a:rPr lang="en-US" sz="1900" dirty="0"/>
              <a:t> casus?</a:t>
            </a:r>
          </a:p>
        </p:txBody>
      </p:sp>
      <p:sp>
        <p:nvSpPr>
          <p:cNvPr id="71" name="Rectangle 7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oorstel maatschappelijke participatie - Participatieraad Zwolle">
            <a:extLst>
              <a:ext uri="{FF2B5EF4-FFF2-40B4-BE49-F238E27FC236}">
                <a16:creationId xmlns:a16="http://schemas.microsoft.com/office/drawing/2014/main" id="{A0A78206-9B9B-4A6D-9EB1-8AB75F0477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4709" y="1189611"/>
            <a:ext cx="4475531" cy="447553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785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CB3EB2-18EA-47C5-B164-86A729414D4D}"/>
              </a:ext>
            </a:extLst>
          </p:cNvPr>
          <p:cNvSpPr>
            <a:spLocks noGrp="1"/>
          </p:cNvSpPr>
          <p:nvPr>
            <p:ph type="title"/>
          </p:nvPr>
        </p:nvSpPr>
        <p:spPr/>
        <p:txBody>
          <a:bodyPr/>
          <a:lstStyle/>
          <a:p>
            <a:pPr algn="ctr"/>
            <a:r>
              <a:rPr lang="nl-NL" b="1" dirty="0"/>
              <a:t>Dit alles leidt tot een </a:t>
            </a:r>
            <a:r>
              <a:rPr lang="nl-NL" b="1" dirty="0" err="1"/>
              <a:t>Civil</a:t>
            </a:r>
            <a:r>
              <a:rPr lang="nl-NL" b="1" dirty="0"/>
              <a:t> Society</a:t>
            </a:r>
          </a:p>
        </p:txBody>
      </p:sp>
      <p:sp>
        <p:nvSpPr>
          <p:cNvPr id="4" name="Tekstvak 3">
            <a:extLst>
              <a:ext uri="{FF2B5EF4-FFF2-40B4-BE49-F238E27FC236}">
                <a16:creationId xmlns:a16="http://schemas.microsoft.com/office/drawing/2014/main" id="{95D52A5B-EDFE-41CC-9DFB-E0E82C769D37}"/>
              </a:ext>
            </a:extLst>
          </p:cNvPr>
          <p:cNvSpPr txBox="1"/>
          <p:nvPr/>
        </p:nvSpPr>
        <p:spPr>
          <a:xfrm>
            <a:off x="742950" y="1825942"/>
            <a:ext cx="3524250" cy="3139321"/>
          </a:xfrm>
          <a:prstGeom prst="rect">
            <a:avLst/>
          </a:prstGeom>
          <a:noFill/>
        </p:spPr>
        <p:txBody>
          <a:bodyPr wrap="square">
            <a:spAutoFit/>
          </a:bodyPr>
          <a:lstStyle/>
          <a:p>
            <a:r>
              <a:rPr lang="nl-NL" dirty="0"/>
              <a:t>Veel gemeenten streven naar een gezonde en bloeiende </a:t>
            </a:r>
            <a:r>
              <a:rPr lang="nl-NL" dirty="0" err="1"/>
              <a:t>civil</a:t>
            </a:r>
            <a:endParaRPr lang="nl-NL" dirty="0"/>
          </a:p>
          <a:p>
            <a:r>
              <a:rPr lang="nl-NL" dirty="0"/>
              <a:t>society. In een </a:t>
            </a:r>
            <a:r>
              <a:rPr lang="nl-NL" dirty="0" err="1"/>
              <a:t>civil</a:t>
            </a:r>
            <a:r>
              <a:rPr lang="nl-NL" dirty="0"/>
              <a:t> society staat de inzet van burgers voor elkaar centraal. Mensen zijn actief, ze kennen en helpen elkaar. In de ideale situatie - die van een gezonde en bloeiende </a:t>
            </a:r>
            <a:r>
              <a:rPr lang="nl-NL" dirty="0" err="1"/>
              <a:t>civil</a:t>
            </a:r>
            <a:r>
              <a:rPr lang="nl-NL" dirty="0"/>
              <a:t> society - zijn alle burgers in de gemeenschap gelijkwaardig en doen ze allemaal mee.</a:t>
            </a:r>
          </a:p>
        </p:txBody>
      </p:sp>
      <p:sp>
        <p:nvSpPr>
          <p:cNvPr id="6" name="Tekstvak 5">
            <a:extLst>
              <a:ext uri="{FF2B5EF4-FFF2-40B4-BE49-F238E27FC236}">
                <a16:creationId xmlns:a16="http://schemas.microsoft.com/office/drawing/2014/main" id="{F09503A6-E09F-40D1-ABEB-98FFE57B31F5}"/>
              </a:ext>
            </a:extLst>
          </p:cNvPr>
          <p:cNvSpPr txBox="1"/>
          <p:nvPr/>
        </p:nvSpPr>
        <p:spPr>
          <a:xfrm>
            <a:off x="742950" y="5291435"/>
            <a:ext cx="6096000" cy="923330"/>
          </a:xfrm>
          <a:prstGeom prst="rect">
            <a:avLst/>
          </a:prstGeom>
          <a:noFill/>
        </p:spPr>
        <p:txBody>
          <a:bodyPr wrap="square">
            <a:spAutoFit/>
          </a:bodyPr>
          <a:lstStyle/>
          <a:p>
            <a:r>
              <a:rPr lang="nl-NL" dirty="0">
                <a:hlinkClick r:id="rId2"/>
              </a:rPr>
              <a:t>https://www.movisie.nl/sites/movisie.nl/files/publication-attachment/Een%20bloeiende%20civil%20society%20%5BMOV-225890-0.3%5D.pdf</a:t>
            </a:r>
            <a:r>
              <a:rPr lang="nl-NL" dirty="0"/>
              <a:t> </a:t>
            </a:r>
          </a:p>
        </p:txBody>
      </p:sp>
      <p:sp>
        <p:nvSpPr>
          <p:cNvPr id="8" name="Tekstvak 7">
            <a:extLst>
              <a:ext uri="{FF2B5EF4-FFF2-40B4-BE49-F238E27FC236}">
                <a16:creationId xmlns:a16="http://schemas.microsoft.com/office/drawing/2014/main" id="{7A9341B4-FEB0-457E-9742-238D801640DA}"/>
              </a:ext>
            </a:extLst>
          </p:cNvPr>
          <p:cNvSpPr txBox="1"/>
          <p:nvPr/>
        </p:nvSpPr>
        <p:spPr>
          <a:xfrm>
            <a:off x="5419727" y="1825942"/>
            <a:ext cx="5600700" cy="2862322"/>
          </a:xfrm>
          <a:prstGeom prst="rect">
            <a:avLst/>
          </a:prstGeom>
          <a:noFill/>
        </p:spPr>
        <p:txBody>
          <a:bodyPr wrap="square">
            <a:spAutoFit/>
          </a:bodyPr>
          <a:lstStyle/>
          <a:p>
            <a:r>
              <a:rPr lang="nl-NL" dirty="0"/>
              <a:t>De </a:t>
            </a:r>
            <a:r>
              <a:rPr lang="nl-NL" dirty="0" err="1"/>
              <a:t>civil</a:t>
            </a:r>
            <a:r>
              <a:rPr lang="nl-NL" dirty="0"/>
              <a:t> society verwijst naar dat deel van de samenleving waarin de organisatie van burgers en hun inzet voor elkaar centraal staat. Burgers maken vrijwillig deel uit van die organisaties en verbanden die daarbij betrokken zijn. Hun betrokkenheid en inzet is cruciaal. Een bloeiende </a:t>
            </a:r>
            <a:r>
              <a:rPr lang="nl-NL" dirty="0" err="1"/>
              <a:t>civil</a:t>
            </a:r>
            <a:r>
              <a:rPr lang="nl-NL" dirty="0"/>
              <a:t> society kenmerkt zich door betrokkenheid van burgers</a:t>
            </a:r>
          </a:p>
          <a:p>
            <a:r>
              <a:rPr lang="nl-NL" dirty="0"/>
              <a:t>bij de publieke zaak, groot maatschappelijk zelfbestuur van burgers, weinig overheidsbemoeienis, beperkte commerciële invloed op de gemeenschapszin en een grote mate van tolerantie. </a:t>
            </a:r>
          </a:p>
        </p:txBody>
      </p:sp>
    </p:spTree>
    <p:extLst>
      <p:ext uri="{BB962C8B-B14F-4D97-AF65-F5344CB8AC3E}">
        <p14:creationId xmlns:p14="http://schemas.microsoft.com/office/powerpoint/2010/main" val="385007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065DF-3638-4C70-BFAA-DF3542FCA382}"/>
              </a:ext>
            </a:extLst>
          </p:cNvPr>
          <p:cNvSpPr>
            <a:spLocks noGrp="1"/>
          </p:cNvSpPr>
          <p:nvPr>
            <p:ph type="title"/>
          </p:nvPr>
        </p:nvSpPr>
        <p:spPr/>
        <p:txBody>
          <a:bodyPr/>
          <a:lstStyle/>
          <a:p>
            <a:endParaRPr lang="nl-NL" dirty="0"/>
          </a:p>
        </p:txBody>
      </p:sp>
      <p:sp>
        <p:nvSpPr>
          <p:cNvPr id="4" name="Tekstvak 3">
            <a:extLst>
              <a:ext uri="{FF2B5EF4-FFF2-40B4-BE49-F238E27FC236}">
                <a16:creationId xmlns:a16="http://schemas.microsoft.com/office/drawing/2014/main" id="{134202EA-4F7F-4D14-A3F9-F44448E609E5}"/>
              </a:ext>
            </a:extLst>
          </p:cNvPr>
          <p:cNvSpPr txBox="1"/>
          <p:nvPr/>
        </p:nvSpPr>
        <p:spPr>
          <a:xfrm>
            <a:off x="962025" y="2109311"/>
            <a:ext cx="8731250" cy="1323439"/>
          </a:xfrm>
          <a:prstGeom prst="rect">
            <a:avLst/>
          </a:prstGeom>
          <a:noFill/>
        </p:spPr>
        <p:txBody>
          <a:bodyPr wrap="square" lIns="91440" tIns="45720" rIns="91440" bIns="45720" anchor="t">
            <a:spAutoFit/>
          </a:bodyPr>
          <a:lstStyle/>
          <a:p>
            <a:r>
              <a:rPr lang="nl-NL" sz="2000" dirty="0"/>
              <a:t>Werken aan de </a:t>
            </a:r>
            <a:r>
              <a:rPr lang="nl-NL" sz="2000" dirty="0" err="1"/>
              <a:t>civil</a:t>
            </a:r>
            <a:r>
              <a:rPr lang="nl-NL" sz="2000" dirty="0"/>
              <a:t> society betekent namelijk werken aan:</a:t>
            </a:r>
            <a:endParaRPr lang="nl-NL" sz="2000" dirty="0">
              <a:cs typeface="Calibri"/>
            </a:endParaRPr>
          </a:p>
          <a:p>
            <a:r>
              <a:rPr lang="nl-NL" sz="2000" dirty="0"/>
              <a:t>• veiligheid in buurten en wijken</a:t>
            </a:r>
            <a:endParaRPr lang="nl-NL" sz="2000" dirty="0">
              <a:cs typeface="Calibri"/>
            </a:endParaRPr>
          </a:p>
          <a:p>
            <a:r>
              <a:rPr lang="nl-NL" sz="2000" dirty="0"/>
              <a:t>• sociale cohesie op lokaal niveau</a:t>
            </a:r>
            <a:endParaRPr lang="nl-NL" sz="2000" dirty="0">
              <a:cs typeface="Calibri"/>
            </a:endParaRPr>
          </a:p>
          <a:p>
            <a:r>
              <a:rPr lang="nl-NL" sz="2000" dirty="0"/>
              <a:t>• participatie voor en door iedereen</a:t>
            </a:r>
            <a:endParaRPr lang="nl-NL" sz="2000" dirty="0">
              <a:cs typeface="Calibri"/>
            </a:endParaRPr>
          </a:p>
        </p:txBody>
      </p:sp>
      <p:sp>
        <p:nvSpPr>
          <p:cNvPr id="5" name="Tekstvak 4">
            <a:extLst>
              <a:ext uri="{FF2B5EF4-FFF2-40B4-BE49-F238E27FC236}">
                <a16:creationId xmlns:a16="http://schemas.microsoft.com/office/drawing/2014/main" id="{D9191CB6-0529-4E44-91FE-DAE0D6463192}"/>
              </a:ext>
            </a:extLst>
          </p:cNvPr>
          <p:cNvSpPr txBox="1"/>
          <p:nvPr/>
        </p:nvSpPr>
        <p:spPr>
          <a:xfrm>
            <a:off x="962025" y="3684538"/>
            <a:ext cx="4200525" cy="1477328"/>
          </a:xfrm>
          <a:prstGeom prst="rect">
            <a:avLst/>
          </a:prstGeom>
          <a:solidFill>
            <a:schemeClr val="accent1">
              <a:lumMod val="20000"/>
              <a:lumOff val="80000"/>
            </a:schemeClr>
          </a:solidFill>
        </p:spPr>
        <p:txBody>
          <a:bodyPr wrap="square">
            <a:spAutoFit/>
          </a:bodyPr>
          <a:lstStyle/>
          <a:p>
            <a:r>
              <a:rPr lang="nl-NL" dirty="0"/>
              <a:t>Werken aan sociale cohesie ligt in het</a:t>
            </a:r>
          </a:p>
          <a:p>
            <a:r>
              <a:rPr lang="nl-NL" dirty="0"/>
              <a:t>verlengde van het werken aan sociale</a:t>
            </a:r>
          </a:p>
          <a:p>
            <a:r>
              <a:rPr lang="nl-NL" dirty="0"/>
              <a:t>veiligheid. Bij cohesie gaat het om het</a:t>
            </a:r>
          </a:p>
          <a:p>
            <a:r>
              <a:rPr lang="nl-NL" dirty="0"/>
              <a:t>versterken van de binding tussen burgers</a:t>
            </a:r>
          </a:p>
          <a:p>
            <a:r>
              <a:rPr lang="nl-NL" dirty="0"/>
              <a:t>in wijk of buurt. </a:t>
            </a:r>
          </a:p>
        </p:txBody>
      </p:sp>
      <p:sp>
        <p:nvSpPr>
          <p:cNvPr id="6" name="Pijl: gekromd links 5">
            <a:extLst>
              <a:ext uri="{FF2B5EF4-FFF2-40B4-BE49-F238E27FC236}">
                <a16:creationId xmlns:a16="http://schemas.microsoft.com/office/drawing/2014/main" id="{07EA5212-92DC-497A-A7FC-57301CB275AB}"/>
              </a:ext>
            </a:extLst>
          </p:cNvPr>
          <p:cNvSpPr/>
          <p:nvPr/>
        </p:nvSpPr>
        <p:spPr>
          <a:xfrm>
            <a:off x="5353049" y="2714624"/>
            <a:ext cx="2924175" cy="186064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614209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Leuke wijken Rotterdam">
            <a:extLst>
              <a:ext uri="{FF2B5EF4-FFF2-40B4-BE49-F238E27FC236}">
                <a16:creationId xmlns:a16="http://schemas.microsoft.com/office/drawing/2014/main" id="{5EF4A1DC-39ED-4E35-BAFB-D47AD06077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90" b="1"/>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Groene daken | Rotterdam.nl">
            <a:extLst>
              <a:ext uri="{FF2B5EF4-FFF2-40B4-BE49-F238E27FC236}">
                <a16:creationId xmlns:a16="http://schemas.microsoft.com/office/drawing/2014/main" id="{2992CAF4-4187-497A-8493-486059F7A2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454" b="-1"/>
          <a:stretch/>
        </p:blipFill>
        <p:spPr bwMode="auto">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Kubuswoning - OrigineelOvernachten">
            <a:extLst>
              <a:ext uri="{FF2B5EF4-FFF2-40B4-BE49-F238E27FC236}">
                <a16:creationId xmlns:a16="http://schemas.microsoft.com/office/drawing/2014/main" id="{EA25E042-5AD5-47B7-B76B-5EE7E2EF86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687" b="-4"/>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7" name="Freeform: Shape 136">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9" name="Freeform: Shape 138">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C861157-757F-419C-8087-4862BF960FC4}"/>
              </a:ext>
            </a:extLst>
          </p:cNvPr>
          <p:cNvSpPr>
            <a:spLocks noGrp="1"/>
          </p:cNvSpPr>
          <p:nvPr>
            <p:ph type="title"/>
          </p:nvPr>
        </p:nvSpPr>
        <p:spPr>
          <a:xfrm>
            <a:off x="448056" y="685800"/>
            <a:ext cx="2807208" cy="1325563"/>
          </a:xfrm>
        </p:spPr>
        <p:txBody>
          <a:bodyPr vert="horz" lIns="91440" tIns="45720" rIns="91440" bIns="45720" rtlCol="0" anchor="ctr">
            <a:normAutofit/>
          </a:bodyPr>
          <a:lstStyle/>
          <a:p>
            <a:r>
              <a:rPr lang="en-US" sz="2800" b="1" kern="1200" dirty="0" err="1">
                <a:solidFill>
                  <a:schemeClr val="tx1"/>
                </a:solidFill>
                <a:latin typeface="+mj-lt"/>
                <a:ea typeface="+mj-ea"/>
                <a:cs typeface="+mj-cs"/>
              </a:rPr>
              <a:t>Voorbereiden</a:t>
            </a:r>
            <a:r>
              <a:rPr lang="en-US" sz="2800" b="1" kern="1200" dirty="0">
                <a:solidFill>
                  <a:schemeClr val="tx1"/>
                </a:solidFill>
                <a:latin typeface="+mj-lt"/>
                <a:ea typeface="+mj-ea"/>
                <a:cs typeface="+mj-cs"/>
              </a:rPr>
              <a:t> </a:t>
            </a:r>
            <a:r>
              <a:rPr lang="en-US" sz="2800" b="1" kern="1200" dirty="0" err="1">
                <a:solidFill>
                  <a:schemeClr val="tx1"/>
                </a:solidFill>
                <a:latin typeface="+mj-lt"/>
                <a:ea typeface="+mj-ea"/>
                <a:cs typeface="+mj-cs"/>
              </a:rPr>
              <a:t>excursie</a:t>
            </a:r>
            <a:r>
              <a:rPr lang="en-US" sz="2800" b="1" kern="1200" dirty="0">
                <a:solidFill>
                  <a:schemeClr val="tx1"/>
                </a:solidFill>
                <a:latin typeface="+mj-lt"/>
                <a:ea typeface="+mj-ea"/>
                <a:cs typeface="+mj-cs"/>
              </a:rPr>
              <a:t>:</a:t>
            </a:r>
          </a:p>
        </p:txBody>
      </p:sp>
      <p:sp>
        <p:nvSpPr>
          <p:cNvPr id="141" name="Rectangle 140">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E8E29182-F2CA-4153-92A5-1EF22B1D98AE}"/>
              </a:ext>
            </a:extLst>
          </p:cNvPr>
          <p:cNvSpPr txBox="1"/>
          <p:nvPr/>
        </p:nvSpPr>
        <p:spPr>
          <a:xfrm>
            <a:off x="448056" y="2258568"/>
            <a:ext cx="2807208" cy="392277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dirty="0"/>
              <a:t>De datum </a:t>
            </a:r>
            <a:r>
              <a:rPr lang="en-US" sz="1700" dirty="0">
                <a:sym typeface="Wingdings" panose="05000000000000000000" pitchFamily="2" charset="2"/>
              </a:rPr>
              <a:t> Pascalle</a:t>
            </a:r>
          </a:p>
          <a:p>
            <a:pPr indent="-228600">
              <a:lnSpc>
                <a:spcPct val="90000"/>
              </a:lnSpc>
              <a:spcAft>
                <a:spcPts val="600"/>
              </a:spcAft>
              <a:buFont typeface="Arial" panose="020B0604020202020204" pitchFamily="34" charset="0"/>
              <a:buChar char="•"/>
            </a:pPr>
            <a:r>
              <a:rPr lang="en-US" sz="1700" dirty="0">
                <a:sym typeface="Wingdings" panose="05000000000000000000" pitchFamily="2" charset="2"/>
              </a:rPr>
              <a:t>Rotterdam, </a:t>
            </a:r>
            <a:r>
              <a:rPr lang="en-US" sz="1700" dirty="0" err="1">
                <a:sym typeface="Wingdings" panose="05000000000000000000" pitchFamily="2" charset="2"/>
              </a:rPr>
              <a:t>welke</a:t>
            </a:r>
            <a:r>
              <a:rPr lang="en-US" sz="1700" dirty="0">
                <a:sym typeface="Wingdings" panose="05000000000000000000" pitchFamily="2" charset="2"/>
              </a:rPr>
              <a:t> </a:t>
            </a:r>
            <a:r>
              <a:rPr lang="en-US" sz="1700" dirty="0" err="1">
                <a:sym typeface="Wingdings" panose="05000000000000000000" pitchFamily="2" charset="2"/>
              </a:rPr>
              <a:t>plekken</a:t>
            </a:r>
            <a:r>
              <a:rPr lang="en-US" sz="1700" dirty="0">
                <a:sym typeface="Wingdings" panose="05000000000000000000" pitchFamily="2" charset="2"/>
              </a:rPr>
              <a:t> </a:t>
            </a:r>
            <a:r>
              <a:rPr lang="en-US" sz="1700" dirty="0" err="1">
                <a:sym typeface="Wingdings" panose="05000000000000000000" pitchFamily="2" charset="2"/>
              </a:rPr>
              <a:t>gaan</a:t>
            </a:r>
            <a:r>
              <a:rPr lang="en-US" sz="1700" dirty="0">
                <a:sym typeface="Wingdings" panose="05000000000000000000" pitchFamily="2" charset="2"/>
              </a:rPr>
              <a:t> we </a:t>
            </a:r>
            <a:r>
              <a:rPr lang="en-US" sz="1700" dirty="0" err="1">
                <a:sym typeface="Wingdings" panose="05000000000000000000" pitchFamily="2" charset="2"/>
              </a:rPr>
              <a:t>bezoeken</a:t>
            </a:r>
            <a:r>
              <a:rPr lang="en-US" sz="1700" dirty="0">
                <a:sym typeface="Wingdings" panose="05000000000000000000" pitchFamily="2" charset="2"/>
              </a:rPr>
              <a:t> </a:t>
            </a:r>
            <a:r>
              <a:rPr lang="en-US" sz="1700" dirty="0" err="1">
                <a:sym typeface="Wingdings" panose="05000000000000000000" pitchFamily="2" charset="2"/>
              </a:rPr>
              <a:t>en</a:t>
            </a:r>
            <a:r>
              <a:rPr lang="en-US" sz="1700" dirty="0">
                <a:sym typeface="Wingdings" panose="05000000000000000000" pitchFamily="2" charset="2"/>
              </a:rPr>
              <a:t> </a:t>
            </a:r>
            <a:r>
              <a:rPr lang="en-US" sz="1700" dirty="0" err="1">
                <a:sym typeface="Wingdings" panose="05000000000000000000" pitchFamily="2" charset="2"/>
              </a:rPr>
              <a:t>waarom</a:t>
            </a:r>
            <a:r>
              <a:rPr lang="en-US" sz="1700" dirty="0">
                <a:sym typeface="Wingdings" panose="05000000000000000000" pitchFamily="2" charset="2"/>
              </a:rPr>
              <a:t>?</a:t>
            </a:r>
          </a:p>
          <a:p>
            <a:pPr indent="-228600">
              <a:lnSpc>
                <a:spcPct val="90000"/>
              </a:lnSpc>
              <a:spcAft>
                <a:spcPts val="600"/>
              </a:spcAft>
              <a:buFont typeface="Arial" panose="020B0604020202020204" pitchFamily="34" charset="0"/>
              <a:buChar char="•"/>
            </a:pPr>
            <a:r>
              <a:rPr lang="en-US" sz="1700" dirty="0">
                <a:sym typeface="Wingdings" panose="05000000000000000000" pitchFamily="2" charset="2"/>
              </a:rPr>
              <a:t>Planning </a:t>
            </a:r>
            <a:r>
              <a:rPr lang="en-US" sz="1700" dirty="0" err="1">
                <a:sym typeface="Wingdings" panose="05000000000000000000" pitchFamily="2" charset="2"/>
              </a:rPr>
              <a:t>maken</a:t>
            </a:r>
            <a:r>
              <a:rPr lang="en-US" sz="1700" dirty="0">
                <a:sym typeface="Wingdings" panose="05000000000000000000" pitchFamily="2" charset="2"/>
              </a:rPr>
              <a:t> </a:t>
            </a:r>
            <a:r>
              <a:rPr lang="en-US" sz="1700" dirty="0" err="1">
                <a:sym typeface="Wingdings" panose="05000000000000000000" pitchFamily="2" charset="2"/>
              </a:rPr>
              <a:t>voor</a:t>
            </a:r>
            <a:r>
              <a:rPr lang="en-US" sz="1700" dirty="0">
                <a:sym typeface="Wingdings" panose="05000000000000000000" pitchFamily="2" charset="2"/>
              </a:rPr>
              <a:t> die </a:t>
            </a:r>
            <a:r>
              <a:rPr lang="en-US" sz="1700" dirty="0" err="1">
                <a:sym typeface="Wingdings" panose="05000000000000000000" pitchFamily="2" charset="2"/>
              </a:rPr>
              <a:t>dag</a:t>
            </a:r>
            <a:r>
              <a:rPr lang="en-US" sz="1700" dirty="0">
                <a:sym typeface="Wingdings" panose="05000000000000000000" pitchFamily="2" charset="2"/>
              </a:rPr>
              <a:t>: (09:00 – 17:00)  </a:t>
            </a:r>
            <a:r>
              <a:rPr lang="en-US" sz="1700" dirty="0" err="1">
                <a:sym typeface="Wingdings" panose="05000000000000000000" pitchFamily="2" charset="2"/>
              </a:rPr>
              <a:t>Geen</a:t>
            </a:r>
            <a:r>
              <a:rPr lang="en-US" sz="1700" dirty="0">
                <a:sym typeface="Wingdings" panose="05000000000000000000" pitchFamily="2" charset="2"/>
              </a:rPr>
              <a:t> </a:t>
            </a:r>
            <a:r>
              <a:rPr lang="en-US" sz="1700" dirty="0" err="1">
                <a:sym typeface="Wingdings" panose="05000000000000000000" pitchFamily="2" charset="2"/>
              </a:rPr>
              <a:t>tijd</a:t>
            </a:r>
            <a:r>
              <a:rPr lang="en-US" sz="1700" dirty="0">
                <a:sym typeface="Wingdings" panose="05000000000000000000" pitchFamily="2" charset="2"/>
              </a:rPr>
              <a:t> </a:t>
            </a:r>
            <a:r>
              <a:rPr lang="en-US" sz="1700" dirty="0" err="1">
                <a:sym typeface="Wingdings" panose="05000000000000000000" pitchFamily="2" charset="2"/>
              </a:rPr>
              <a:t>voor</a:t>
            </a:r>
            <a:r>
              <a:rPr lang="en-US" sz="1700" dirty="0">
                <a:sym typeface="Wingdings" panose="05000000000000000000" pitchFamily="2" charset="2"/>
              </a:rPr>
              <a:t> SHOPPEN!!!</a:t>
            </a:r>
            <a:endParaRPr lang="en-US" sz="1700" dirty="0"/>
          </a:p>
        </p:txBody>
      </p:sp>
      <p:pic>
        <p:nvPicPr>
          <p:cNvPr id="2050" name="Picture 2" descr="Markthal Rotterdam - Nieuwbouw Architectuur Rotterdam">
            <a:extLst>
              <a:ext uri="{FF2B5EF4-FFF2-40B4-BE49-F238E27FC236}">
                <a16:creationId xmlns:a16="http://schemas.microsoft.com/office/drawing/2014/main" id="{CE842064-F2B5-4C60-A512-44447F3564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1535" b="2"/>
          <a:stretch/>
        </p:blipFill>
        <p:spPr bwMode="auto">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617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6330F37-1A7A-4792-B6EA-68BD5212EFAC}"/>
              </a:ext>
            </a:extLst>
          </p:cNvPr>
          <p:cNvSpPr txBox="1"/>
          <p:nvPr/>
        </p:nvSpPr>
        <p:spPr>
          <a:xfrm>
            <a:off x="514350" y="459403"/>
            <a:ext cx="10467975" cy="5909310"/>
          </a:xfrm>
          <a:prstGeom prst="rect">
            <a:avLst/>
          </a:prstGeom>
          <a:noFill/>
        </p:spPr>
        <p:txBody>
          <a:bodyPr wrap="square">
            <a:spAutoFit/>
          </a:bodyPr>
          <a:lstStyle/>
          <a:p>
            <a:r>
              <a:rPr lang="nl-NL" sz="2800" b="1" dirty="0"/>
              <a:t>Tips voor het vergroten van de sociale cohesie</a:t>
            </a:r>
          </a:p>
          <a:p>
            <a:endParaRPr lang="nl-NL" sz="3200" b="1" dirty="0"/>
          </a:p>
          <a:p>
            <a:r>
              <a:rPr lang="nl-NL" sz="2000" dirty="0"/>
              <a:t>1.</a:t>
            </a:r>
            <a:r>
              <a:rPr lang="nl-NL" sz="2000" b="1" dirty="0"/>
              <a:t> </a:t>
            </a:r>
            <a:r>
              <a:rPr lang="nl-NL" sz="2000" b="1" dirty="0">
                <a:solidFill>
                  <a:schemeClr val="accent6"/>
                </a:solidFill>
              </a:rPr>
              <a:t>Maak ontmoeting mogelijk door het bieden van goede voorzieningen in de eigen wijk</a:t>
            </a:r>
            <a:r>
              <a:rPr lang="nl-NL" sz="2000" b="1" dirty="0"/>
              <a:t>. </a:t>
            </a:r>
            <a:r>
              <a:rPr lang="nl-NL" sz="2000" dirty="0"/>
              <a:t>Zorg voor aantrekkelijke openbare ruimten met bijvoorbeeld bankjes. Centrale, logische ontmoetingsplaatsen maken ontmoeting mogelijk.</a:t>
            </a:r>
          </a:p>
          <a:p>
            <a:endParaRPr lang="nl-NL" sz="2000" dirty="0"/>
          </a:p>
          <a:p>
            <a:r>
              <a:rPr lang="nl-NL" sz="2000" b="1" dirty="0">
                <a:solidFill>
                  <a:schemeClr val="accent6"/>
                </a:solidFill>
              </a:rPr>
              <a:t>2. Creëer laagdrempelige ontmoetingsruimten</a:t>
            </a:r>
            <a:r>
              <a:rPr lang="nl-NL" sz="2000" dirty="0">
                <a:solidFill>
                  <a:schemeClr val="accent6"/>
                </a:solidFill>
              </a:rPr>
              <a:t>. </a:t>
            </a:r>
            <a:r>
              <a:rPr lang="nl-NL" sz="2000" dirty="0"/>
              <a:t>Stimuleer het gebruik van aanwezige voorzieningen om de sociale cohesie te bevorderen. Gaan er veel mensen naar de bibliotheek? Organiseer daar informatiebijeenkomsten en inspraakavonden. Denk ook aan het organiseren van keukentafelbijeenkomsten, waarbij de ontmoetingen heel dichtbij huis georganiseerd worden.</a:t>
            </a:r>
          </a:p>
          <a:p>
            <a:endParaRPr lang="nl-NL" sz="2000" dirty="0"/>
          </a:p>
          <a:p>
            <a:r>
              <a:rPr lang="nl-NL" sz="2000" dirty="0"/>
              <a:t>3. </a:t>
            </a:r>
            <a:r>
              <a:rPr lang="nl-NL" sz="2000" b="1" dirty="0">
                <a:solidFill>
                  <a:schemeClr val="accent6"/>
                </a:solidFill>
              </a:rPr>
              <a:t>Kinderen leggen gemakkelijk contact met elkaar</a:t>
            </a:r>
            <a:r>
              <a:rPr lang="nl-NL" sz="2000" dirty="0"/>
              <a:t>. Via het organiseren van activiteiten en ontmoetingsplekken als een speeltuin voor kinderen, komen ook de ouders met elkaar in contact.</a:t>
            </a:r>
          </a:p>
          <a:p>
            <a:endParaRPr lang="nl-NL" sz="2000" dirty="0"/>
          </a:p>
          <a:p>
            <a:r>
              <a:rPr lang="nl-NL" sz="2000" b="1" dirty="0">
                <a:solidFill>
                  <a:schemeClr val="accent6"/>
                </a:solidFill>
              </a:rPr>
              <a:t>4. Zet als gemeente in op interventie én preventie. </a:t>
            </a:r>
            <a:r>
              <a:rPr lang="nl-NL" sz="2000" dirty="0"/>
              <a:t>Wacht niet af tot de sociale verbondenheid in een wijk een dieptepunt bereikt, maar stimuleer initiatieven waarbij burgers elkaar ontmoeten en samen iets ondernemen.</a:t>
            </a:r>
          </a:p>
          <a:p>
            <a:endParaRPr lang="nl-NL" dirty="0"/>
          </a:p>
        </p:txBody>
      </p:sp>
    </p:spTree>
    <p:extLst>
      <p:ext uri="{BB962C8B-B14F-4D97-AF65-F5344CB8AC3E}">
        <p14:creationId xmlns:p14="http://schemas.microsoft.com/office/powerpoint/2010/main" val="381915178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2.xml><?xml version="1.0" encoding="utf-8"?>
<ds:datastoreItem xmlns:ds="http://schemas.openxmlformats.org/officeDocument/2006/customXml" ds:itemID="{4F4FF143-0ABB-4CFF-A5DD-2BA0E6EC9068}">
  <ds:schemaRefs>
    <ds:schemaRef ds:uri="http://www.w3.org/XML/1998/namespace"/>
    <ds:schemaRef ds:uri="http://schemas.microsoft.com/office/2006/metadata/properties"/>
    <ds:schemaRef ds:uri="http://purl.org/dc/dcmitype/"/>
    <ds:schemaRef ds:uri="2c4f0c93-2979-4f27-aab2-70de95932352"/>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c6f82ce1-f6df-49a5-8b49-cf8409a27aa4"/>
    <ds:schemaRef ds:uri="http://purl.org/dc/elements/1.1/"/>
  </ds:schemaRefs>
</ds:datastoreItem>
</file>

<file path=customXml/itemProps3.xml><?xml version="1.0" encoding="utf-8"?>
<ds:datastoreItem xmlns:ds="http://schemas.openxmlformats.org/officeDocument/2006/customXml" ds:itemID="{C65E5671-829B-4705-B02F-3713F75289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380</TotalTime>
  <Words>825</Words>
  <Application>Microsoft Office PowerPoint</Application>
  <PresentationFormat>Breedbeeld</PresentationFormat>
  <Paragraphs>80</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Calibri Light</vt:lpstr>
      <vt:lpstr>Wingdings</vt:lpstr>
      <vt:lpstr>Kantoorthema</vt:lpstr>
      <vt:lpstr>PowerPoint-presentatie</vt:lpstr>
      <vt:lpstr>Wat houdt dat in participatiesamenleving?</vt:lpstr>
      <vt:lpstr>Waar komt het vandaan? https://www.youtube.com/watch?v=LrKq13PhzBE  </vt:lpstr>
      <vt:lpstr>Ideale participatiesamenleving</vt:lpstr>
      <vt:lpstr>Arbeidsparticipatie, bewonersparticipatie en burgerparticipatie</vt:lpstr>
      <vt:lpstr>Dit alles leidt tot een Civil Society</vt:lpstr>
      <vt:lpstr>PowerPoint-presentatie</vt:lpstr>
      <vt:lpstr>Voorbereiden excursie:</vt:lpstr>
      <vt:lpstr>PowerPoint-presentatie</vt:lpstr>
      <vt:lpstr>PowerPoint-presentatie</vt:lpstr>
      <vt:lpstr>Practicumtijd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Pascalle Cup</cp:lastModifiedBy>
  <cp:revision>11</cp:revision>
  <dcterms:created xsi:type="dcterms:W3CDTF">2021-07-07T07:37:45Z</dcterms:created>
  <dcterms:modified xsi:type="dcterms:W3CDTF">2021-09-30T09:58:04Z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_ExtendedDescription">
    <vt:lpwstr/>
  </property>
  <property fmtid="{D5CDD505-2E9C-101B-9397-08002B2CF9AE}" pid="4" name="TriggerFlowInfo">
    <vt:lpwstr/>
  </property>
</Properties>
</file>